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B52302-BBFF-49A9-BFCE-DCF2DBF265AE}" type="datetimeFigureOut">
              <a:rPr lang="en-US" smtClean="0"/>
              <a:t>7/3/2013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0EC2F-FBD3-42BD-A694-54BBBF4E25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EC2F-FBD3-42BD-A694-54BBBF4E25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EC2F-FBD3-42BD-A694-54BBBF4E25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EC2F-FBD3-42BD-A694-54BBBF4E25C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EC2F-FBD3-42BD-A694-54BBBF4E25C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30EC2F-FBD3-42BD-A694-54BBBF4E25C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30EC2F-FBD3-42BD-A694-54BBBF4E25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30EC2F-FBD3-42BD-A694-54BBBF4E25C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B52302-BBFF-49A9-BFCE-DCF2DBF265AE}" type="datetimeFigureOut">
              <a:rPr lang="en-US" smtClean="0"/>
              <a:t>7/3/2013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30EC2F-FBD3-42BD-A694-54BBBF4E25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B52302-BBFF-49A9-BFCE-DCF2DBF265AE}" type="datetimeFigureOut">
              <a:rPr lang="en-US" smtClean="0"/>
              <a:t>7/3/2013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30EC2F-FBD3-42BD-A694-54BBBF4E25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B52302-BBFF-49A9-BFCE-DCF2DBF265AE}" type="datetimeFigureOut">
              <a:rPr lang="en-US" smtClean="0"/>
              <a:t>7/3/2013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0EC2F-FBD3-42BD-A694-54BBBF4E25C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B52302-BBFF-49A9-BFCE-DCF2DBF265AE}" type="datetimeFigureOut">
              <a:rPr lang="en-US" smtClean="0"/>
              <a:t>7/3/2013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0EC2F-FBD3-42BD-A694-54BBBF4E25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ibguides.mit.edu/content.php?pid=238777&amp;sid=1970451" TargetMode="External"/><Relationship Id="rId2" Type="http://schemas.openxmlformats.org/officeDocument/2006/relationships/hyperlink" Target="http://www.copyrightlaws.com/us/legally-using-images/" TargetMode="Externa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&amp;Fair Use of Images</a:t>
            </a:r>
            <a:endParaRPr lang="en-US" dirty="0"/>
          </a:p>
        </p:txBody>
      </p:sp>
      <p:sp>
        <p:nvSpPr>
          <p:cNvPr id="3" name="Subtitle 2"/>
          <p:cNvSpPr>
            <a:spLocks noGrp="1"/>
          </p:cNvSpPr>
          <p:nvPr>
            <p:ph type="subTitle" idx="1"/>
          </p:nvPr>
        </p:nvSpPr>
        <p:spPr/>
        <p:txBody>
          <a:bodyPr>
            <a:normAutofit/>
          </a:bodyPr>
          <a:lstStyle/>
          <a:p>
            <a:r>
              <a:rPr lang="en-US" dirty="0" smtClean="0"/>
              <a:t>Heather Brown</a:t>
            </a:r>
          </a:p>
          <a:p>
            <a:r>
              <a:rPr lang="en-US" dirty="0" smtClean="0"/>
              <a:t>ITEC 7445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Yes, this is acceptable. The pictures were not copyrighted and were property of the school and the teacher. The presentation is being presented at school and is for school purposes.</a:t>
            </a:r>
            <a:endParaRPr lang="en-US" sz="3600" dirty="0"/>
          </a:p>
        </p:txBody>
      </p:sp>
      <p:sp>
        <p:nvSpPr>
          <p:cNvPr id="3" name="Title 2"/>
          <p:cNvSpPr>
            <a:spLocks noGrp="1"/>
          </p:cNvSpPr>
          <p:nvPr>
            <p:ph type="title"/>
          </p:nvPr>
        </p:nvSpPr>
        <p:spPr/>
        <p:txBody>
          <a:bodyPr/>
          <a:lstStyle/>
          <a:p>
            <a:pPr algn="ctr"/>
            <a:r>
              <a:rPr lang="en-US" dirty="0" smtClean="0"/>
              <a:t>Copyright or Fair Use?</a:t>
            </a:r>
            <a:endParaRPr lang="en-US" dirty="0"/>
          </a:p>
        </p:txBody>
      </p:sp>
      <p:pic>
        <p:nvPicPr>
          <p:cNvPr id="4" name="Picture 2" descr="C:\Users\Heather Brown\AppData\Local\Microsoft\Windows\Temporary Internet Files\Content.IE5\BAJUJQFD\MC900382578[1].jpg"/>
          <p:cNvPicPr>
            <a:picLocks noChangeAspect="1" noChangeArrowheads="1"/>
          </p:cNvPicPr>
          <p:nvPr/>
        </p:nvPicPr>
        <p:blipFill>
          <a:blip r:embed="rId2" cstate="print"/>
          <a:srcRect/>
          <a:stretch>
            <a:fillRect/>
          </a:stretch>
        </p:blipFill>
        <p:spPr bwMode="auto">
          <a:xfrm>
            <a:off x="5638800" y="4724400"/>
            <a:ext cx="2971800" cy="187801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lstStyle/>
          <a:p>
            <a:r>
              <a:rPr lang="en-US" sz="2400" dirty="0" smtClean="0"/>
              <a:t>Harris, L. E. (2010). Legally using images. </a:t>
            </a:r>
            <a:endParaRPr lang="en-US" sz="2400" dirty="0" smtClean="0"/>
          </a:p>
          <a:p>
            <a:pPr>
              <a:buNone/>
            </a:pPr>
            <a:r>
              <a:rPr lang="en-US" sz="2400" dirty="0" smtClean="0"/>
              <a:t>		</a:t>
            </a:r>
            <a:r>
              <a:rPr lang="en-US" sz="2400" dirty="0" smtClean="0"/>
              <a:t>Retrieved from </a:t>
            </a:r>
            <a:r>
              <a:rPr lang="en-US" sz="2400" dirty="0" smtClean="0"/>
              <a:t>	</a:t>
            </a:r>
            <a:r>
              <a:rPr lang="en-US" sz="2400" dirty="0" smtClean="0">
                <a:hlinkClick r:id="rId2"/>
              </a:rPr>
              <a:t>http</a:t>
            </a:r>
            <a:r>
              <a:rPr lang="en-US" sz="2400" dirty="0" smtClean="0">
                <a:hlinkClick r:id="rId2"/>
              </a:rPr>
              <a:t>://</a:t>
            </a:r>
            <a:r>
              <a:rPr lang="en-US" sz="2400" dirty="0" smtClean="0">
                <a:hlinkClick r:id="rId2"/>
              </a:rPr>
              <a:t>www.copyrightlaws.com/us/legally	-u	sing-images/</a:t>
            </a:r>
            <a:r>
              <a:rPr lang="en-US" sz="2400" dirty="0" smtClean="0"/>
              <a:t> on July 3, 2013</a:t>
            </a:r>
          </a:p>
          <a:p>
            <a:r>
              <a:rPr lang="en-US" sz="2400" dirty="0" smtClean="0"/>
              <a:t>MIT Libraries. Using images: copyright and</a:t>
            </a:r>
          </a:p>
          <a:p>
            <a:pPr>
              <a:buNone/>
            </a:pPr>
            <a:r>
              <a:rPr lang="en-US" sz="2400" dirty="0" smtClean="0"/>
              <a:t>	</a:t>
            </a:r>
            <a:r>
              <a:rPr lang="en-US" sz="2400" dirty="0" smtClean="0"/>
              <a:t>	fair use. </a:t>
            </a:r>
            <a:r>
              <a:rPr lang="en-US" sz="2400" dirty="0" smtClean="0"/>
              <a:t>Retrieved from </a:t>
            </a:r>
            <a:r>
              <a:rPr lang="en-US" sz="2400" dirty="0" smtClean="0"/>
              <a:t>	</a:t>
            </a:r>
            <a:r>
              <a:rPr lang="en-US" sz="2400" dirty="0" smtClean="0">
                <a:hlinkClick r:id="rId3"/>
              </a:rPr>
              <a:t>http</a:t>
            </a:r>
            <a:r>
              <a:rPr lang="en-US" sz="2400" dirty="0" smtClean="0">
                <a:hlinkClick r:id="rId3"/>
              </a:rPr>
              <a:t>://</a:t>
            </a:r>
            <a:r>
              <a:rPr lang="en-US" sz="2400" dirty="0" smtClean="0">
                <a:hlinkClick r:id="rId3"/>
              </a:rPr>
              <a:t>libguides.mit.edu/content.php?pid	=238777&amp;sid=1970451</a:t>
            </a:r>
            <a:r>
              <a:rPr lang="en-US" sz="2400" dirty="0" smtClean="0"/>
              <a:t> on July 3, 2013</a:t>
            </a:r>
          </a:p>
          <a:p>
            <a:pPr>
              <a:buNone/>
            </a:pPr>
            <a:endParaRPr lang="en-US" dirty="0" smtClean="0"/>
          </a:p>
        </p:txBody>
      </p:sp>
      <p:sp>
        <p:nvSpPr>
          <p:cNvPr id="3" name="Title 2"/>
          <p:cNvSpPr>
            <a:spLocks noGrp="1"/>
          </p:cNvSpPr>
          <p:nvPr>
            <p:ph type="title"/>
          </p:nvPr>
        </p:nvSpPr>
        <p:spPr/>
        <p:txBody>
          <a:bodyPr/>
          <a:lstStyle/>
          <a:p>
            <a:pPr algn="ctr"/>
            <a:r>
              <a:rPr lang="en-US" dirty="0" smtClean="0"/>
              <a:t>References</a:t>
            </a:r>
            <a:endParaRPr lang="en-US" dirty="0"/>
          </a:p>
        </p:txBody>
      </p:sp>
      <p:pic>
        <p:nvPicPr>
          <p:cNvPr id="8194" name="Picture 2" descr="C:\Users\Heather Brown\AppData\Local\Microsoft\Windows\Temporary Internet Files\Content.IE5\C42PCVR1\MC900213435[1].wmf"/>
          <p:cNvPicPr>
            <a:picLocks noChangeAspect="1" noChangeArrowheads="1"/>
          </p:cNvPicPr>
          <p:nvPr/>
        </p:nvPicPr>
        <p:blipFill>
          <a:blip r:embed="rId4" cstate="print"/>
          <a:srcRect/>
          <a:stretch>
            <a:fillRect/>
          </a:stretch>
        </p:blipFill>
        <p:spPr bwMode="auto">
          <a:xfrm>
            <a:off x="6629400" y="228600"/>
            <a:ext cx="1514475" cy="12382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r>
              <a:rPr lang="en-US" sz="2800" dirty="0" smtClean="0"/>
              <a:t>Copyright</a:t>
            </a:r>
          </a:p>
          <a:p>
            <a:pPr lvl="1"/>
            <a:r>
              <a:rPr lang="en-US" sz="2800" dirty="0" smtClean="0"/>
              <a:t>Laws provided to secure the published and unpublished work of type any artistry.</a:t>
            </a:r>
            <a:endParaRPr lang="en-US" sz="2800" dirty="0"/>
          </a:p>
        </p:txBody>
      </p:sp>
      <p:sp>
        <p:nvSpPr>
          <p:cNvPr id="3" name="Title 2"/>
          <p:cNvSpPr>
            <a:spLocks noGrp="1"/>
          </p:cNvSpPr>
          <p:nvPr>
            <p:ph type="title"/>
          </p:nvPr>
        </p:nvSpPr>
        <p:spPr/>
        <p:txBody>
          <a:bodyPr/>
          <a:lstStyle/>
          <a:p>
            <a:pPr algn="ctr"/>
            <a:r>
              <a:rPr lang="en-US" dirty="0" smtClean="0"/>
              <a:t>Copyright vs. Fair Use</a:t>
            </a:r>
            <a:endParaRPr lang="en-US" dirty="0"/>
          </a:p>
        </p:txBody>
      </p:sp>
      <p:sp>
        <p:nvSpPr>
          <p:cNvPr id="12" name="Content Placeholder 11"/>
          <p:cNvSpPr>
            <a:spLocks noGrp="1"/>
          </p:cNvSpPr>
          <p:nvPr>
            <p:ph sz="half" idx="2"/>
          </p:nvPr>
        </p:nvSpPr>
        <p:spPr/>
        <p:txBody>
          <a:bodyPr/>
          <a:lstStyle/>
          <a:p>
            <a:r>
              <a:rPr lang="en-US" dirty="0" smtClean="0"/>
              <a:t>Fair Use</a:t>
            </a:r>
          </a:p>
          <a:p>
            <a:pPr lvl="1"/>
            <a:r>
              <a:rPr lang="en-US" dirty="0" smtClean="0"/>
              <a:t>Allows for the limited use of copyrighted work for a certain objective without the permission of the original author.</a:t>
            </a:r>
            <a:endParaRPr lang="en-US" dirty="0"/>
          </a:p>
        </p:txBody>
      </p:sp>
      <p:pic>
        <p:nvPicPr>
          <p:cNvPr id="1028" name="Picture 4" descr="C:\Users\Heather Brown\AppData\Local\Microsoft\Windows\Temporary Internet Files\Content.IE5\BAJUJQFD\MC900282170[1].wmf"/>
          <p:cNvPicPr>
            <a:picLocks noChangeAspect="1" noChangeArrowheads="1"/>
          </p:cNvPicPr>
          <p:nvPr/>
        </p:nvPicPr>
        <p:blipFill>
          <a:blip r:embed="rId2" cstate="print"/>
          <a:srcRect/>
          <a:stretch>
            <a:fillRect/>
          </a:stretch>
        </p:blipFill>
        <p:spPr bwMode="auto">
          <a:xfrm>
            <a:off x="3429000" y="4267200"/>
            <a:ext cx="2295525" cy="228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3600" dirty="0" smtClean="0"/>
              <a:t>Photographs</a:t>
            </a:r>
          </a:p>
          <a:p>
            <a:r>
              <a:rPr lang="en-US" sz="3600" dirty="0" smtClean="0"/>
              <a:t>Maps/Globes</a:t>
            </a:r>
          </a:p>
          <a:p>
            <a:r>
              <a:rPr lang="en-US" sz="3600" dirty="0" smtClean="0"/>
              <a:t>Illustrations</a:t>
            </a:r>
          </a:p>
          <a:p>
            <a:r>
              <a:rPr lang="en-US" sz="3600" dirty="0" smtClean="0"/>
              <a:t>Charts/Diagrams</a:t>
            </a:r>
          </a:p>
          <a:p>
            <a:r>
              <a:rPr lang="en-US" sz="3600" dirty="0" smtClean="0"/>
              <a:t>Reproductions of Art/Prints</a:t>
            </a:r>
          </a:p>
          <a:p>
            <a:r>
              <a:rPr lang="en-US" sz="3600" dirty="0" smtClean="0"/>
              <a:t>Technical Drawings</a:t>
            </a:r>
          </a:p>
          <a:p>
            <a:pPr>
              <a:buNone/>
            </a:pPr>
            <a:r>
              <a:rPr lang="en-US" dirty="0" smtClean="0"/>
              <a:t>(Copyrightlaws.com)</a:t>
            </a:r>
          </a:p>
          <a:p>
            <a:endParaRPr lang="en-US" dirty="0"/>
          </a:p>
        </p:txBody>
      </p:sp>
      <p:sp>
        <p:nvSpPr>
          <p:cNvPr id="5" name="Title 4"/>
          <p:cNvSpPr>
            <a:spLocks noGrp="1"/>
          </p:cNvSpPr>
          <p:nvPr>
            <p:ph type="title"/>
          </p:nvPr>
        </p:nvSpPr>
        <p:spPr/>
        <p:txBody>
          <a:bodyPr/>
          <a:lstStyle/>
          <a:p>
            <a:pPr algn="ctr"/>
            <a:r>
              <a:rPr lang="en-US" dirty="0" smtClean="0"/>
              <a:t>Images?..... How Do I Know?</a:t>
            </a:r>
            <a:endParaRPr lang="en-US" dirty="0"/>
          </a:p>
        </p:txBody>
      </p:sp>
      <p:pic>
        <p:nvPicPr>
          <p:cNvPr id="2050" name="Picture 2" descr="C:\Users\Heather Brown\AppData\Local\Microsoft\Windows\Temporary Internet Files\Content.IE5\C42PCVR1\MC900233979[1].wmf"/>
          <p:cNvPicPr>
            <a:picLocks noChangeAspect="1" noChangeArrowheads="1"/>
          </p:cNvPicPr>
          <p:nvPr/>
        </p:nvPicPr>
        <p:blipFill>
          <a:blip r:embed="rId2" cstate="print"/>
          <a:srcRect/>
          <a:stretch>
            <a:fillRect/>
          </a:stretch>
        </p:blipFill>
        <p:spPr bwMode="auto">
          <a:xfrm>
            <a:off x="5486400" y="1371600"/>
            <a:ext cx="3276600" cy="2057400"/>
          </a:xfrm>
          <a:prstGeom prst="rect">
            <a:avLst/>
          </a:prstGeom>
          <a:noFill/>
        </p:spPr>
      </p:pic>
      <p:pic>
        <p:nvPicPr>
          <p:cNvPr id="2051" name="Picture 3" descr="C:\Program Files (x86)\Microsoft Office\MEDIA\CAGCAT10\j0335112.wmf"/>
          <p:cNvPicPr>
            <a:picLocks noChangeAspect="1" noChangeArrowheads="1"/>
          </p:cNvPicPr>
          <p:nvPr/>
        </p:nvPicPr>
        <p:blipFill>
          <a:blip r:embed="rId3" cstate="print"/>
          <a:srcRect/>
          <a:stretch>
            <a:fillRect/>
          </a:stretch>
        </p:blipFill>
        <p:spPr bwMode="auto">
          <a:xfrm>
            <a:off x="6781800" y="4876800"/>
            <a:ext cx="1905000" cy="1676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2400" dirty="0" smtClean="0"/>
              <a:t>Images of buildings are copyrighted if they were built after December of 1990</a:t>
            </a:r>
          </a:p>
          <a:p>
            <a:r>
              <a:rPr lang="en-US" sz="2400" dirty="0" smtClean="0"/>
              <a:t>For Fair Use: Use images with low resolution or thumbnails</a:t>
            </a:r>
          </a:p>
          <a:p>
            <a:r>
              <a:rPr lang="en-US" sz="2400" dirty="0" smtClean="0"/>
              <a:t>Photographs of 2-D public works are sometimes not protected by the copyright laws</a:t>
            </a:r>
          </a:p>
          <a:p>
            <a:r>
              <a:rPr lang="en-US" sz="2400" dirty="0" smtClean="0"/>
              <a:t>For Fair Use: Change the meaning of the image by using the image in new context or purpose</a:t>
            </a:r>
          </a:p>
          <a:p>
            <a:r>
              <a:rPr lang="en-US" sz="2400" dirty="0" smtClean="0"/>
              <a:t>For Fair Use: Only use the part of the image you need</a:t>
            </a:r>
          </a:p>
          <a:p>
            <a:pPr>
              <a:buNone/>
            </a:pPr>
            <a:r>
              <a:rPr lang="en-US" sz="2400" dirty="0" smtClean="0"/>
              <a:t>(MIT Libraries)</a:t>
            </a:r>
            <a:endParaRPr lang="en-US" sz="2400" dirty="0"/>
          </a:p>
        </p:txBody>
      </p:sp>
      <p:sp>
        <p:nvSpPr>
          <p:cNvPr id="5" name="Title 4"/>
          <p:cNvSpPr>
            <a:spLocks noGrp="1"/>
          </p:cNvSpPr>
          <p:nvPr>
            <p:ph type="title"/>
          </p:nvPr>
        </p:nvSpPr>
        <p:spPr/>
        <p:txBody>
          <a:bodyPr/>
          <a:lstStyle/>
          <a:p>
            <a:pPr algn="ctr"/>
            <a:r>
              <a:rPr lang="en-US" dirty="0" smtClean="0"/>
              <a:t>Did You Know?</a:t>
            </a:r>
            <a:endParaRPr lang="en-US" dirty="0"/>
          </a:p>
        </p:txBody>
      </p:sp>
      <p:pic>
        <p:nvPicPr>
          <p:cNvPr id="3074" name="Picture 2" descr="C:\Users\Heather Brown\AppData\Local\Microsoft\Windows\Temporary Internet Files\Content.IE5\R2DYKUJ8\MC900441498[1].png"/>
          <p:cNvPicPr>
            <a:picLocks noChangeAspect="1" noChangeArrowheads="1"/>
          </p:cNvPicPr>
          <p:nvPr/>
        </p:nvPicPr>
        <p:blipFill>
          <a:blip r:embed="rId2" cstate="print"/>
          <a:srcRect/>
          <a:stretch>
            <a:fillRect/>
          </a:stretch>
        </p:blipFill>
        <p:spPr bwMode="auto">
          <a:xfrm>
            <a:off x="6553200" y="228600"/>
            <a:ext cx="1893888" cy="1219201"/>
          </a:xfrm>
          <a:prstGeom prst="rect">
            <a:avLst/>
          </a:prstGeom>
          <a:noFill/>
        </p:spPr>
      </p:pic>
      <p:pic>
        <p:nvPicPr>
          <p:cNvPr id="8" name="Picture 2" descr="C:\Users\Heather Brown\AppData\Local\Microsoft\Windows\Temporary Internet Files\Content.IE5\R2DYKUJ8\MC900441498[1].png"/>
          <p:cNvPicPr>
            <a:picLocks noChangeAspect="1" noChangeArrowheads="1"/>
          </p:cNvPicPr>
          <p:nvPr/>
        </p:nvPicPr>
        <p:blipFill>
          <a:blip r:embed="rId2" cstate="print"/>
          <a:srcRect/>
          <a:stretch>
            <a:fillRect/>
          </a:stretch>
        </p:blipFill>
        <p:spPr bwMode="auto">
          <a:xfrm>
            <a:off x="609600" y="228600"/>
            <a:ext cx="1893888" cy="12192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An school art teacher wants to distribute flyers to the community with several pictures of famous art work. The flyers will be used to promote an art exhibition for her students. Is this okay?</a:t>
            </a:r>
            <a:endParaRPr lang="en-US" sz="3600" dirty="0"/>
          </a:p>
        </p:txBody>
      </p:sp>
      <p:sp>
        <p:nvSpPr>
          <p:cNvPr id="3" name="Title 2"/>
          <p:cNvSpPr>
            <a:spLocks noGrp="1"/>
          </p:cNvSpPr>
          <p:nvPr>
            <p:ph type="title"/>
          </p:nvPr>
        </p:nvSpPr>
        <p:spPr/>
        <p:txBody>
          <a:bodyPr/>
          <a:lstStyle/>
          <a:p>
            <a:pPr algn="ctr"/>
            <a:r>
              <a:rPr lang="en-US" dirty="0" smtClean="0"/>
              <a:t>Scenario #1</a:t>
            </a:r>
            <a:endParaRPr lang="en-US" dirty="0"/>
          </a:p>
        </p:txBody>
      </p:sp>
      <p:pic>
        <p:nvPicPr>
          <p:cNvPr id="4098" name="Picture 2" descr="C:\Users\Heather Brown\AppData\Local\Microsoft\Windows\Temporary Internet Files\Content.IE5\C42PCVR1\MP900341528[1].jpg"/>
          <p:cNvPicPr>
            <a:picLocks noChangeAspect="1" noChangeArrowheads="1"/>
          </p:cNvPicPr>
          <p:nvPr/>
        </p:nvPicPr>
        <p:blipFill>
          <a:blip r:embed="rId2" cstate="print"/>
          <a:srcRect/>
          <a:stretch>
            <a:fillRect/>
          </a:stretch>
        </p:blipFill>
        <p:spPr bwMode="auto">
          <a:xfrm>
            <a:off x="6400800" y="4876800"/>
            <a:ext cx="2322512" cy="165720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The teacher is not following the copyright law guidelines. She is using prints of art reproductions. To support fair use, the teacher could only parts of the image or an image with lower resolution.</a:t>
            </a:r>
            <a:endParaRPr lang="en-US" sz="3600" dirty="0"/>
          </a:p>
        </p:txBody>
      </p:sp>
      <p:sp>
        <p:nvSpPr>
          <p:cNvPr id="3" name="Title 2"/>
          <p:cNvSpPr>
            <a:spLocks noGrp="1"/>
          </p:cNvSpPr>
          <p:nvPr>
            <p:ph type="title"/>
          </p:nvPr>
        </p:nvSpPr>
        <p:spPr/>
        <p:txBody>
          <a:bodyPr/>
          <a:lstStyle/>
          <a:p>
            <a:pPr algn="ctr"/>
            <a:r>
              <a:rPr lang="en-US" dirty="0" smtClean="0"/>
              <a:t>Copyright or Fair Use?</a:t>
            </a:r>
            <a:endParaRPr lang="en-US" dirty="0"/>
          </a:p>
        </p:txBody>
      </p:sp>
      <p:pic>
        <p:nvPicPr>
          <p:cNvPr id="5122" name="Picture 2" descr="C:\Users\Heather Brown\AppData\Local\Microsoft\Windows\Temporary Internet Files\Content.IE5\C42PCVR1\MP900341528[1].jpg"/>
          <p:cNvPicPr>
            <a:picLocks noChangeAspect="1" noChangeArrowheads="1"/>
          </p:cNvPicPr>
          <p:nvPr/>
        </p:nvPicPr>
        <p:blipFill>
          <a:blip r:embed="rId2" cstate="print"/>
          <a:srcRect/>
          <a:stretch>
            <a:fillRect/>
          </a:stretch>
        </p:blipFill>
        <p:spPr bwMode="auto">
          <a:xfrm>
            <a:off x="6172200" y="4876800"/>
            <a:ext cx="2405027" cy="17160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r>
              <a:rPr lang="en-US" sz="3200" dirty="0" smtClean="0"/>
              <a:t>The students in a math class are drawing blueprints of a building and finding the volume, area, and surface area of the building. The teacher wants to show them examples of blueprints. She crops the original images of the blueprints to only use the parts she needs. Is this okay?</a:t>
            </a:r>
            <a:endParaRPr lang="en-US" sz="3200" dirty="0"/>
          </a:p>
        </p:txBody>
      </p:sp>
      <p:sp>
        <p:nvSpPr>
          <p:cNvPr id="3" name="Title 2"/>
          <p:cNvSpPr>
            <a:spLocks noGrp="1"/>
          </p:cNvSpPr>
          <p:nvPr>
            <p:ph type="title"/>
          </p:nvPr>
        </p:nvSpPr>
        <p:spPr/>
        <p:txBody>
          <a:bodyPr/>
          <a:lstStyle/>
          <a:p>
            <a:pPr algn="ctr"/>
            <a:r>
              <a:rPr lang="en-US" dirty="0" smtClean="0"/>
              <a:t>Scenario #2</a:t>
            </a:r>
            <a:endParaRPr lang="en-US" dirty="0"/>
          </a:p>
        </p:txBody>
      </p:sp>
      <p:pic>
        <p:nvPicPr>
          <p:cNvPr id="6146" name="Picture 2" descr="C:\Users\Heather Brown\AppData\Local\Microsoft\Windows\Temporary Internet Files\Content.IE5\C42PCVR1\MP900401126[1].jpg"/>
          <p:cNvPicPr>
            <a:picLocks noChangeAspect="1" noChangeArrowheads="1"/>
          </p:cNvPicPr>
          <p:nvPr/>
        </p:nvPicPr>
        <p:blipFill>
          <a:blip r:embed="rId2" cstate="print"/>
          <a:srcRect/>
          <a:stretch>
            <a:fillRect/>
          </a:stretch>
        </p:blipFill>
        <p:spPr bwMode="auto">
          <a:xfrm>
            <a:off x="6781800" y="228600"/>
            <a:ext cx="2148095" cy="144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a:bodyPr>
          <a:lstStyle/>
          <a:p>
            <a:r>
              <a:rPr lang="en-US" sz="3600" dirty="0" smtClean="0"/>
              <a:t>Yes, this is fair use. The teacher is using parts of the image for the examples of the blueprints. For next year, she could create her own blueprint to show to the students.</a:t>
            </a:r>
            <a:endParaRPr lang="en-US" sz="3600" dirty="0"/>
          </a:p>
        </p:txBody>
      </p:sp>
      <p:sp>
        <p:nvSpPr>
          <p:cNvPr id="3" name="Title 2"/>
          <p:cNvSpPr>
            <a:spLocks noGrp="1"/>
          </p:cNvSpPr>
          <p:nvPr>
            <p:ph type="title"/>
          </p:nvPr>
        </p:nvSpPr>
        <p:spPr/>
        <p:txBody>
          <a:bodyPr/>
          <a:lstStyle/>
          <a:p>
            <a:r>
              <a:rPr lang="en-US" dirty="0" smtClean="0"/>
              <a:t>Copyright or Fair Use?</a:t>
            </a:r>
            <a:endParaRPr lang="en-US" dirty="0"/>
          </a:p>
        </p:txBody>
      </p:sp>
      <p:pic>
        <p:nvPicPr>
          <p:cNvPr id="4" name="Picture 2" descr="C:\Users\Heather Brown\AppData\Local\Microsoft\Windows\Temporary Internet Files\Content.IE5\C42PCVR1\MP900401126[1].jpg"/>
          <p:cNvPicPr>
            <a:picLocks noChangeAspect="1" noChangeArrowheads="1"/>
          </p:cNvPicPr>
          <p:nvPr/>
        </p:nvPicPr>
        <p:blipFill>
          <a:blip r:embed="rId2" cstate="print"/>
          <a:srcRect/>
          <a:stretch>
            <a:fillRect/>
          </a:stretch>
        </p:blipFill>
        <p:spPr bwMode="auto">
          <a:xfrm>
            <a:off x="6705600" y="228600"/>
            <a:ext cx="2148095" cy="1447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114801"/>
          </a:xfrm>
        </p:spPr>
        <p:txBody>
          <a:bodyPr/>
          <a:lstStyle/>
          <a:p>
            <a:r>
              <a:rPr lang="en-US" sz="3600" dirty="0" smtClean="0"/>
              <a:t>A teacher wants to make a PowerPoint presentation to use at open house. In the presentation, she wants to use photographs taken by the yearbook staff and from activities in her classroom. Is this okay?</a:t>
            </a:r>
            <a:endParaRPr lang="en-US" sz="3600" dirty="0"/>
          </a:p>
        </p:txBody>
      </p:sp>
      <p:sp>
        <p:nvSpPr>
          <p:cNvPr id="3" name="Title 2"/>
          <p:cNvSpPr>
            <a:spLocks noGrp="1"/>
          </p:cNvSpPr>
          <p:nvPr>
            <p:ph type="title"/>
          </p:nvPr>
        </p:nvSpPr>
        <p:spPr/>
        <p:txBody>
          <a:bodyPr/>
          <a:lstStyle/>
          <a:p>
            <a:pPr algn="ctr"/>
            <a:r>
              <a:rPr lang="en-US" dirty="0" smtClean="0"/>
              <a:t>Scenario #3</a:t>
            </a:r>
            <a:endParaRPr lang="en-US" dirty="0"/>
          </a:p>
        </p:txBody>
      </p:sp>
      <p:pic>
        <p:nvPicPr>
          <p:cNvPr id="7170" name="Picture 2" descr="C:\Users\Heather Brown\AppData\Local\Microsoft\Windows\Temporary Internet Files\Content.IE5\BAJUJQFD\MC900382578[1].jpg"/>
          <p:cNvPicPr>
            <a:picLocks noChangeAspect="1" noChangeArrowheads="1"/>
          </p:cNvPicPr>
          <p:nvPr/>
        </p:nvPicPr>
        <p:blipFill>
          <a:blip r:embed="rId2" cstate="print"/>
          <a:srcRect/>
          <a:stretch>
            <a:fillRect/>
          </a:stretch>
        </p:blipFill>
        <p:spPr bwMode="auto">
          <a:xfrm>
            <a:off x="5638800" y="4724400"/>
            <a:ext cx="2971800" cy="187801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1451</TotalTime>
  <Words>428</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Copyright &amp;Fair Use of Images</vt:lpstr>
      <vt:lpstr>Copyright vs. Fair Use</vt:lpstr>
      <vt:lpstr>Images?..... How Do I Know?</vt:lpstr>
      <vt:lpstr>Did You Know?</vt:lpstr>
      <vt:lpstr>Scenario #1</vt:lpstr>
      <vt:lpstr>Copyright or Fair Use?</vt:lpstr>
      <vt:lpstr>Scenario #2</vt:lpstr>
      <vt:lpstr>Copyright or Fair Use?</vt:lpstr>
      <vt:lpstr>Scenario #3</vt:lpstr>
      <vt:lpstr>Copyright or Fair Use?</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Brown</dc:creator>
  <cp:lastModifiedBy>Heather Brown</cp:lastModifiedBy>
  <cp:revision>63</cp:revision>
  <dcterms:created xsi:type="dcterms:W3CDTF">2013-07-03T04:02:39Z</dcterms:created>
  <dcterms:modified xsi:type="dcterms:W3CDTF">2013-07-04T04:13:55Z</dcterms:modified>
</cp:coreProperties>
</file>