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76" r:id="rId3"/>
    <p:sldId id="257" r:id="rId4"/>
    <p:sldId id="270" r:id="rId5"/>
    <p:sldId id="272" r:id="rId6"/>
    <p:sldId id="271" r:id="rId7"/>
    <p:sldId id="277" r:id="rId8"/>
    <p:sldId id="278" r:id="rId9"/>
    <p:sldId id="268" r:id="rId10"/>
    <p:sldId id="279" r:id="rId11"/>
    <p:sldId id="274" r:id="rId12"/>
    <p:sldId id="273" r:id="rId13"/>
    <p:sldId id="275" r:id="rId14"/>
    <p:sldId id="269" r:id="rId15"/>
    <p:sldId id="261" r:id="rId16"/>
    <p:sldId id="262" r:id="rId17"/>
    <p:sldId id="266"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980" autoAdjust="0"/>
    <p:restoredTop sz="95274" autoAdjust="0"/>
  </p:normalViewPr>
  <p:slideViewPr>
    <p:cSldViewPr>
      <p:cViewPr varScale="1">
        <p:scale>
          <a:sx n="73" d="100"/>
          <a:sy n="73" d="100"/>
        </p:scale>
        <p:origin x="-540" y="-102"/>
      </p:cViewPr>
      <p:guideLst>
        <p:guide orient="horz" pos="2160"/>
        <p:guide pos="3839"/>
      </p:guideLst>
    </p:cSldViewPr>
  </p:slideViewPr>
  <p:notesTextViewPr>
    <p:cViewPr>
      <p:scale>
        <a:sx n="1" d="1"/>
        <a:sy n="1" d="1"/>
      </p:scale>
      <p:origin x="0" y="0"/>
    </p:cViewPr>
  </p:notesTextViewPr>
  <p:sorterViewPr>
    <p:cViewPr>
      <p:scale>
        <a:sx n="66" d="100"/>
        <a:sy n="66" d="100"/>
      </p:scale>
      <p:origin x="0" y="0"/>
    </p:cViewPr>
  </p:sorterViewPr>
  <p:notesViewPr>
    <p:cSldViewPr showGuides="1">
      <p:cViewPr varScale="1">
        <p:scale>
          <a:sx n="52" d="100"/>
          <a:sy n="52" d="100"/>
        </p:scale>
        <p:origin x="2664" y="3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Willie J. Williams Middle</a:t>
            </a:r>
            <a:r>
              <a:rPr lang="en-US" baseline="0" dirty="0" smtClean="0"/>
              <a:t> School Demographics</a:t>
            </a:r>
            <a:endParaRPr lang="en-US" dirty="0"/>
          </a:p>
        </c:rich>
      </c:tx>
      <c:layout/>
      <c:overlay val="1"/>
    </c:title>
    <c:plotArea>
      <c:layout>
        <c:manualLayout>
          <c:layoutTarget val="inner"/>
          <c:xMode val="edge"/>
          <c:yMode val="edge"/>
          <c:x val="8.1824294868806727E-2"/>
          <c:y val="0.10111188856393109"/>
          <c:w val="0.67361688569722211"/>
          <c:h val="0.7165923116795665"/>
        </c:manualLayout>
      </c:layout>
      <c:lineChart>
        <c:grouping val="standard"/>
        <c:ser>
          <c:idx val="0"/>
          <c:order val="0"/>
          <c:tx>
            <c:strRef>
              <c:f>Sheet1!$B$1</c:f>
              <c:strCache>
                <c:ptCount val="1"/>
                <c:pt idx="0">
                  <c:v>African America</c:v>
                </c:pt>
              </c:strCache>
            </c:strRef>
          </c:tx>
          <c:cat>
            <c:strRef>
              <c:f>Sheet1!$A$2:$A$4</c:f>
              <c:strCache>
                <c:ptCount val="3"/>
                <c:pt idx="0">
                  <c:v>2011-2012</c:v>
                </c:pt>
                <c:pt idx="1">
                  <c:v>2012-2013</c:v>
                </c:pt>
                <c:pt idx="2">
                  <c:v>2013-2014</c:v>
                </c:pt>
              </c:strCache>
            </c:strRef>
          </c:cat>
          <c:val>
            <c:numRef>
              <c:f>Sheet1!$B$2:$B$4</c:f>
              <c:numCache>
                <c:formatCode>General</c:formatCode>
                <c:ptCount val="3"/>
                <c:pt idx="0">
                  <c:v>388</c:v>
                </c:pt>
                <c:pt idx="1">
                  <c:v>388</c:v>
                </c:pt>
                <c:pt idx="2">
                  <c:v>374</c:v>
                </c:pt>
              </c:numCache>
            </c:numRef>
          </c:val>
        </c:ser>
        <c:ser>
          <c:idx val="1"/>
          <c:order val="1"/>
          <c:tx>
            <c:strRef>
              <c:f>Sheet1!$C$1</c:f>
              <c:strCache>
                <c:ptCount val="1"/>
                <c:pt idx="0">
                  <c:v>Hispanic</c:v>
                </c:pt>
              </c:strCache>
            </c:strRef>
          </c:tx>
          <c:cat>
            <c:strRef>
              <c:f>Sheet1!$A$2:$A$4</c:f>
              <c:strCache>
                <c:ptCount val="3"/>
                <c:pt idx="0">
                  <c:v>2011-2012</c:v>
                </c:pt>
                <c:pt idx="1">
                  <c:v>2012-2013</c:v>
                </c:pt>
                <c:pt idx="2">
                  <c:v>2013-2014</c:v>
                </c:pt>
              </c:strCache>
            </c:strRef>
          </c:cat>
          <c:val>
            <c:numRef>
              <c:f>Sheet1!$C$2:$C$4</c:f>
              <c:numCache>
                <c:formatCode>General</c:formatCode>
                <c:ptCount val="3"/>
                <c:pt idx="0">
                  <c:v>265</c:v>
                </c:pt>
                <c:pt idx="1">
                  <c:v>291</c:v>
                </c:pt>
                <c:pt idx="2">
                  <c:v>333</c:v>
                </c:pt>
              </c:numCache>
            </c:numRef>
          </c:val>
        </c:ser>
        <c:ser>
          <c:idx val="2"/>
          <c:order val="2"/>
          <c:tx>
            <c:strRef>
              <c:f>Sheet1!$D$1</c:f>
              <c:strCache>
                <c:ptCount val="1"/>
                <c:pt idx="0">
                  <c:v>White</c:v>
                </c:pt>
              </c:strCache>
            </c:strRef>
          </c:tx>
          <c:cat>
            <c:strRef>
              <c:f>Sheet1!$A$2:$A$4</c:f>
              <c:strCache>
                <c:ptCount val="3"/>
                <c:pt idx="0">
                  <c:v>2011-2012</c:v>
                </c:pt>
                <c:pt idx="1">
                  <c:v>2012-2013</c:v>
                </c:pt>
                <c:pt idx="2">
                  <c:v>2013-2014</c:v>
                </c:pt>
              </c:strCache>
            </c:strRef>
          </c:cat>
          <c:val>
            <c:numRef>
              <c:f>Sheet1!$D$2:$D$4</c:f>
              <c:numCache>
                <c:formatCode>General</c:formatCode>
                <c:ptCount val="3"/>
                <c:pt idx="0">
                  <c:v>664</c:v>
                </c:pt>
                <c:pt idx="1">
                  <c:v>664</c:v>
                </c:pt>
                <c:pt idx="2">
                  <c:v>624</c:v>
                </c:pt>
              </c:numCache>
            </c:numRef>
          </c:val>
        </c:ser>
        <c:ser>
          <c:idx val="3"/>
          <c:order val="3"/>
          <c:tx>
            <c:strRef>
              <c:f>Sheet1!$E$1</c:f>
              <c:strCache>
                <c:ptCount val="1"/>
                <c:pt idx="0">
                  <c:v>Other</c:v>
                </c:pt>
              </c:strCache>
            </c:strRef>
          </c:tx>
          <c:cat>
            <c:strRef>
              <c:f>Sheet1!$A$2:$A$4</c:f>
              <c:strCache>
                <c:ptCount val="3"/>
                <c:pt idx="0">
                  <c:v>2011-2012</c:v>
                </c:pt>
                <c:pt idx="1">
                  <c:v>2012-2013</c:v>
                </c:pt>
                <c:pt idx="2">
                  <c:v>2013-2014</c:v>
                </c:pt>
              </c:strCache>
            </c:strRef>
          </c:cat>
          <c:val>
            <c:numRef>
              <c:f>Sheet1!$E$2:$E$4</c:f>
              <c:numCache>
                <c:formatCode>General</c:formatCode>
                <c:ptCount val="3"/>
                <c:pt idx="0">
                  <c:v>30</c:v>
                </c:pt>
                <c:pt idx="1">
                  <c:v>42</c:v>
                </c:pt>
                <c:pt idx="2">
                  <c:v>55</c:v>
                </c:pt>
              </c:numCache>
            </c:numRef>
          </c:val>
        </c:ser>
        <c:marker val="1"/>
        <c:axId val="83797888"/>
        <c:axId val="83799424"/>
      </c:lineChart>
      <c:catAx>
        <c:axId val="83797888"/>
        <c:scaling>
          <c:orientation val="minMax"/>
        </c:scaling>
        <c:axPos val="b"/>
        <c:tickLblPos val="nextTo"/>
        <c:crossAx val="83799424"/>
        <c:crosses val="autoZero"/>
        <c:auto val="1"/>
        <c:lblAlgn val="ctr"/>
        <c:lblOffset val="100"/>
      </c:catAx>
      <c:valAx>
        <c:axId val="83799424"/>
        <c:scaling>
          <c:orientation val="minMax"/>
        </c:scaling>
        <c:axPos val="l"/>
        <c:majorGridlines/>
        <c:numFmt formatCode="General" sourceLinked="1"/>
        <c:tickLblPos val="nextTo"/>
        <c:crossAx val="83797888"/>
        <c:crosses val="autoZero"/>
        <c:crossBetween val="between"/>
      </c:valAx>
    </c:plotArea>
    <c:legend>
      <c:legendPos val="r"/>
      <c:layout/>
    </c:legend>
    <c:plotVisOnly val="1"/>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800" dirty="0" smtClean="0"/>
              <a:t>Willie J. Williams Percentage</a:t>
            </a:r>
            <a:r>
              <a:rPr lang="en-US" sz="1800" baseline="0" dirty="0" smtClean="0"/>
              <a:t> Meeting or Exceeding Standards by Ethnic Group</a:t>
            </a:r>
            <a:endParaRPr lang="en-US" sz="1800" dirty="0"/>
          </a:p>
        </c:rich>
      </c:tx>
      <c:layout/>
    </c:title>
    <c:plotArea>
      <c:layout/>
      <c:lineChart>
        <c:grouping val="standard"/>
        <c:ser>
          <c:idx val="0"/>
          <c:order val="0"/>
          <c:tx>
            <c:strRef>
              <c:f>Sheet1!$B$1</c:f>
              <c:strCache>
                <c:ptCount val="1"/>
                <c:pt idx="0">
                  <c:v>African American</c:v>
                </c:pt>
              </c:strCache>
            </c:strRef>
          </c:tx>
          <c:cat>
            <c:numRef>
              <c:f>Sheet1!$A$2:$A$4</c:f>
              <c:numCache>
                <c:formatCode>General</c:formatCode>
                <c:ptCount val="3"/>
                <c:pt idx="0">
                  <c:v>2012</c:v>
                </c:pt>
                <c:pt idx="1">
                  <c:v>2103</c:v>
                </c:pt>
                <c:pt idx="2">
                  <c:v>2014</c:v>
                </c:pt>
              </c:numCache>
            </c:numRef>
          </c:cat>
          <c:val>
            <c:numRef>
              <c:f>Sheet1!$B$2:$B$4</c:f>
              <c:numCache>
                <c:formatCode>0%</c:formatCode>
                <c:ptCount val="3"/>
                <c:pt idx="0">
                  <c:v>0.53</c:v>
                </c:pt>
                <c:pt idx="1">
                  <c:v>0.44</c:v>
                </c:pt>
                <c:pt idx="2">
                  <c:v>0.48000000000000009</c:v>
                </c:pt>
              </c:numCache>
            </c:numRef>
          </c:val>
        </c:ser>
        <c:ser>
          <c:idx val="1"/>
          <c:order val="1"/>
          <c:tx>
            <c:strRef>
              <c:f>Sheet1!$C$1</c:f>
              <c:strCache>
                <c:ptCount val="1"/>
                <c:pt idx="0">
                  <c:v>Hispanic</c:v>
                </c:pt>
              </c:strCache>
            </c:strRef>
          </c:tx>
          <c:cat>
            <c:numRef>
              <c:f>Sheet1!$A$2:$A$4</c:f>
              <c:numCache>
                <c:formatCode>General</c:formatCode>
                <c:ptCount val="3"/>
                <c:pt idx="0">
                  <c:v>2012</c:v>
                </c:pt>
                <c:pt idx="1">
                  <c:v>2103</c:v>
                </c:pt>
                <c:pt idx="2">
                  <c:v>2014</c:v>
                </c:pt>
              </c:numCache>
            </c:numRef>
          </c:cat>
          <c:val>
            <c:numRef>
              <c:f>Sheet1!$C$2:$C$4</c:f>
              <c:numCache>
                <c:formatCode>0%</c:formatCode>
                <c:ptCount val="3"/>
                <c:pt idx="0">
                  <c:v>0.7200000000000002</c:v>
                </c:pt>
                <c:pt idx="1">
                  <c:v>0.64000000000000024</c:v>
                </c:pt>
                <c:pt idx="2">
                  <c:v>0.77000000000000024</c:v>
                </c:pt>
              </c:numCache>
            </c:numRef>
          </c:val>
        </c:ser>
        <c:ser>
          <c:idx val="2"/>
          <c:order val="2"/>
          <c:tx>
            <c:strRef>
              <c:f>Sheet1!$D$1</c:f>
              <c:strCache>
                <c:ptCount val="1"/>
                <c:pt idx="0">
                  <c:v>White</c:v>
                </c:pt>
              </c:strCache>
            </c:strRef>
          </c:tx>
          <c:cat>
            <c:numRef>
              <c:f>Sheet1!$A$2:$A$4</c:f>
              <c:numCache>
                <c:formatCode>General</c:formatCode>
                <c:ptCount val="3"/>
                <c:pt idx="0">
                  <c:v>2012</c:v>
                </c:pt>
                <c:pt idx="1">
                  <c:v>2103</c:v>
                </c:pt>
                <c:pt idx="2">
                  <c:v>2014</c:v>
                </c:pt>
              </c:numCache>
            </c:numRef>
          </c:cat>
          <c:val>
            <c:numRef>
              <c:f>Sheet1!$D$2:$D$4</c:f>
              <c:numCache>
                <c:formatCode>0%</c:formatCode>
                <c:ptCount val="3"/>
                <c:pt idx="0">
                  <c:v>0.82000000000000017</c:v>
                </c:pt>
                <c:pt idx="1">
                  <c:v>0.79</c:v>
                </c:pt>
                <c:pt idx="2">
                  <c:v>0.8</c:v>
                </c:pt>
              </c:numCache>
            </c:numRef>
          </c:val>
        </c:ser>
        <c:marker val="1"/>
        <c:axId val="97930624"/>
        <c:axId val="97993856"/>
      </c:lineChart>
      <c:catAx>
        <c:axId val="97930624"/>
        <c:scaling>
          <c:orientation val="minMax"/>
        </c:scaling>
        <c:axPos val="b"/>
        <c:numFmt formatCode="General" sourceLinked="1"/>
        <c:tickLblPos val="nextTo"/>
        <c:crossAx val="97993856"/>
        <c:crosses val="autoZero"/>
        <c:auto val="1"/>
        <c:lblAlgn val="ctr"/>
        <c:lblOffset val="100"/>
      </c:catAx>
      <c:valAx>
        <c:axId val="97993856"/>
        <c:scaling>
          <c:orientation val="minMax"/>
        </c:scaling>
        <c:axPos val="l"/>
        <c:numFmt formatCode="0%" sourceLinked="1"/>
        <c:tickLblPos val="nextTo"/>
        <c:crossAx val="97930624"/>
        <c:crosses val="autoZero"/>
        <c:crossBetween val="between"/>
      </c:valAx>
    </c:plotArea>
    <c:legend>
      <c:legendPos val="r"/>
      <c:layout/>
    </c:legend>
    <c:plotVisOnly val="1"/>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800" dirty="0" smtClean="0"/>
              <a:t>Willie J. Williams Percentage</a:t>
            </a:r>
            <a:r>
              <a:rPr lang="en-US" sz="1800" baseline="0" dirty="0" smtClean="0"/>
              <a:t> Meeting or Exceeding Standards by Subgroup</a:t>
            </a:r>
            <a:endParaRPr lang="en-US" sz="1800" dirty="0"/>
          </a:p>
        </c:rich>
      </c:tx>
      <c:layout/>
    </c:title>
    <c:plotArea>
      <c:layout/>
      <c:lineChart>
        <c:grouping val="standard"/>
        <c:ser>
          <c:idx val="0"/>
          <c:order val="0"/>
          <c:tx>
            <c:strRef>
              <c:f>Sheet1!$B$1</c:f>
              <c:strCache>
                <c:ptCount val="1"/>
                <c:pt idx="0">
                  <c:v>All Students</c:v>
                </c:pt>
              </c:strCache>
            </c:strRef>
          </c:tx>
          <c:cat>
            <c:numRef>
              <c:f>Sheet1!$A$2:$A$4</c:f>
              <c:numCache>
                <c:formatCode>General</c:formatCode>
                <c:ptCount val="3"/>
                <c:pt idx="0">
                  <c:v>2012</c:v>
                </c:pt>
                <c:pt idx="1">
                  <c:v>2103</c:v>
                </c:pt>
                <c:pt idx="2">
                  <c:v>2014</c:v>
                </c:pt>
              </c:numCache>
            </c:numRef>
          </c:cat>
          <c:val>
            <c:numRef>
              <c:f>Sheet1!$B$2:$B$4</c:f>
              <c:numCache>
                <c:formatCode>0%</c:formatCode>
                <c:ptCount val="3"/>
                <c:pt idx="0">
                  <c:v>0.7200000000000002</c:v>
                </c:pt>
                <c:pt idx="1">
                  <c:v>0.65000000000000024</c:v>
                </c:pt>
                <c:pt idx="2">
                  <c:v>0.71000000000000019</c:v>
                </c:pt>
              </c:numCache>
            </c:numRef>
          </c:val>
        </c:ser>
        <c:ser>
          <c:idx val="1"/>
          <c:order val="1"/>
          <c:tx>
            <c:strRef>
              <c:f>Sheet1!$C$1</c:f>
              <c:strCache>
                <c:ptCount val="1"/>
                <c:pt idx="0">
                  <c:v>Students with Disabilities</c:v>
                </c:pt>
              </c:strCache>
            </c:strRef>
          </c:tx>
          <c:cat>
            <c:numRef>
              <c:f>Sheet1!$A$2:$A$4</c:f>
              <c:numCache>
                <c:formatCode>General</c:formatCode>
                <c:ptCount val="3"/>
                <c:pt idx="0">
                  <c:v>2012</c:v>
                </c:pt>
                <c:pt idx="1">
                  <c:v>2103</c:v>
                </c:pt>
                <c:pt idx="2">
                  <c:v>2014</c:v>
                </c:pt>
              </c:numCache>
            </c:numRef>
          </c:cat>
          <c:val>
            <c:numRef>
              <c:f>Sheet1!$C$2:$C$4</c:f>
              <c:numCache>
                <c:formatCode>0%</c:formatCode>
                <c:ptCount val="3"/>
                <c:pt idx="0">
                  <c:v>0.38000000000000012</c:v>
                </c:pt>
                <c:pt idx="1">
                  <c:v>0.31000000000000011</c:v>
                </c:pt>
                <c:pt idx="2">
                  <c:v>0.29000000000000009</c:v>
                </c:pt>
              </c:numCache>
            </c:numRef>
          </c:val>
        </c:ser>
        <c:ser>
          <c:idx val="2"/>
          <c:order val="2"/>
          <c:tx>
            <c:strRef>
              <c:f>Sheet1!$D$1</c:f>
              <c:strCache>
                <c:ptCount val="1"/>
                <c:pt idx="0">
                  <c:v>EL</c:v>
                </c:pt>
              </c:strCache>
            </c:strRef>
          </c:tx>
          <c:cat>
            <c:numRef>
              <c:f>Sheet1!$A$2:$A$4</c:f>
              <c:numCache>
                <c:formatCode>General</c:formatCode>
                <c:ptCount val="3"/>
                <c:pt idx="0">
                  <c:v>2012</c:v>
                </c:pt>
                <c:pt idx="1">
                  <c:v>2103</c:v>
                </c:pt>
                <c:pt idx="2">
                  <c:v>2014</c:v>
                </c:pt>
              </c:numCache>
            </c:numRef>
          </c:cat>
          <c:val>
            <c:numRef>
              <c:f>Sheet1!$D$2:$D$4</c:f>
              <c:numCache>
                <c:formatCode>0%</c:formatCode>
                <c:ptCount val="3"/>
                <c:pt idx="0">
                  <c:v>0.52</c:v>
                </c:pt>
                <c:pt idx="1">
                  <c:v>0.29000000000000009</c:v>
                </c:pt>
                <c:pt idx="2">
                  <c:v>0.51</c:v>
                </c:pt>
              </c:numCache>
            </c:numRef>
          </c:val>
        </c:ser>
        <c:marker val="1"/>
        <c:axId val="113598464"/>
        <c:axId val="113600000"/>
      </c:lineChart>
      <c:catAx>
        <c:axId val="113598464"/>
        <c:scaling>
          <c:orientation val="minMax"/>
        </c:scaling>
        <c:axPos val="b"/>
        <c:numFmt formatCode="General" sourceLinked="1"/>
        <c:tickLblPos val="nextTo"/>
        <c:crossAx val="113600000"/>
        <c:crosses val="autoZero"/>
        <c:auto val="1"/>
        <c:lblAlgn val="ctr"/>
        <c:lblOffset val="100"/>
      </c:catAx>
      <c:valAx>
        <c:axId val="113600000"/>
        <c:scaling>
          <c:orientation val="minMax"/>
        </c:scaling>
        <c:axPos val="l"/>
        <c:numFmt formatCode="0%" sourceLinked="1"/>
        <c:tickLblPos val="nextTo"/>
        <c:crossAx val="113598464"/>
        <c:crosses val="autoZero"/>
        <c:crossBetween val="between"/>
      </c:valAx>
    </c:plotArea>
    <c:legend>
      <c:legendPos val="r"/>
      <c:layout/>
    </c:legend>
    <c:plotVisOnly val="1"/>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Willie J. Williams</a:t>
            </a:r>
            <a:r>
              <a:rPr lang="en-US" baseline="0" dirty="0" smtClean="0"/>
              <a:t> Middle School 2014 6</a:t>
            </a:r>
            <a:r>
              <a:rPr lang="en-US" baseline="30000" dirty="0" smtClean="0"/>
              <a:t>th</a:t>
            </a:r>
            <a:r>
              <a:rPr lang="en-US" baseline="0" dirty="0" smtClean="0"/>
              <a:t> Grade Math CRCT Data by Domain</a:t>
            </a:r>
            <a:endParaRPr lang="en-US" dirty="0"/>
          </a:p>
        </c:rich>
      </c:tx>
      <c:layout/>
    </c:title>
    <c:plotArea>
      <c:layout/>
      <c:barChart>
        <c:barDir val="col"/>
        <c:grouping val="stacked"/>
        <c:ser>
          <c:idx val="0"/>
          <c:order val="0"/>
          <c:tx>
            <c:strRef>
              <c:f>Sheet1!$B$1</c:f>
              <c:strCache>
                <c:ptCount val="1"/>
                <c:pt idx="0">
                  <c:v>Did Not Meet</c:v>
                </c:pt>
              </c:strCache>
            </c:strRef>
          </c:tx>
          <c:dLbls>
            <c:txPr>
              <a:bodyPr/>
              <a:lstStyle/>
              <a:p>
                <a:pPr>
                  <a:defRPr>
                    <a:solidFill>
                      <a:schemeClr val="bg1"/>
                    </a:solidFill>
                  </a:defRPr>
                </a:pPr>
                <a:endParaRPr lang="en-US"/>
              </a:p>
            </c:txPr>
            <c:showVal val="1"/>
          </c:dLbls>
          <c:cat>
            <c:strRef>
              <c:f>Sheet1!$A$2:$A$5</c:f>
              <c:strCache>
                <c:ptCount val="4"/>
                <c:pt idx="0">
                  <c:v>Numbers and Operation</c:v>
                </c:pt>
                <c:pt idx="1">
                  <c:v>Measurement</c:v>
                </c:pt>
                <c:pt idx="2">
                  <c:v>Algebra</c:v>
                </c:pt>
                <c:pt idx="3">
                  <c:v>Data Analysis and Probability</c:v>
                </c:pt>
              </c:strCache>
            </c:strRef>
          </c:cat>
          <c:val>
            <c:numRef>
              <c:f>Sheet1!$B$2:$B$5</c:f>
              <c:numCache>
                <c:formatCode>General</c:formatCode>
                <c:ptCount val="4"/>
                <c:pt idx="0">
                  <c:v>127</c:v>
                </c:pt>
                <c:pt idx="1">
                  <c:v>193</c:v>
                </c:pt>
                <c:pt idx="2">
                  <c:v>129</c:v>
                </c:pt>
                <c:pt idx="3">
                  <c:v>277</c:v>
                </c:pt>
              </c:numCache>
            </c:numRef>
          </c:val>
        </c:ser>
        <c:ser>
          <c:idx val="1"/>
          <c:order val="1"/>
          <c:tx>
            <c:strRef>
              <c:f>Sheet1!$C$1</c:f>
              <c:strCache>
                <c:ptCount val="1"/>
                <c:pt idx="0">
                  <c:v>Meets</c:v>
                </c:pt>
              </c:strCache>
            </c:strRef>
          </c:tx>
          <c:dLbls>
            <c:txPr>
              <a:bodyPr/>
              <a:lstStyle/>
              <a:p>
                <a:pPr>
                  <a:defRPr>
                    <a:solidFill>
                      <a:schemeClr val="bg1"/>
                    </a:solidFill>
                  </a:defRPr>
                </a:pPr>
                <a:endParaRPr lang="en-US"/>
              </a:p>
            </c:txPr>
            <c:showVal val="1"/>
          </c:dLbls>
          <c:cat>
            <c:strRef>
              <c:f>Sheet1!$A$2:$A$5</c:f>
              <c:strCache>
                <c:ptCount val="4"/>
                <c:pt idx="0">
                  <c:v>Numbers and Operation</c:v>
                </c:pt>
                <c:pt idx="1">
                  <c:v>Measurement</c:v>
                </c:pt>
                <c:pt idx="2">
                  <c:v>Algebra</c:v>
                </c:pt>
                <c:pt idx="3">
                  <c:v>Data Analysis and Probability</c:v>
                </c:pt>
              </c:strCache>
            </c:strRef>
          </c:cat>
          <c:val>
            <c:numRef>
              <c:f>Sheet1!$C$2:$C$5</c:f>
              <c:numCache>
                <c:formatCode>General</c:formatCode>
                <c:ptCount val="4"/>
                <c:pt idx="0">
                  <c:v>259</c:v>
                </c:pt>
                <c:pt idx="1">
                  <c:v>337</c:v>
                </c:pt>
                <c:pt idx="2">
                  <c:v>320</c:v>
                </c:pt>
                <c:pt idx="3">
                  <c:v>286</c:v>
                </c:pt>
              </c:numCache>
            </c:numRef>
          </c:val>
        </c:ser>
        <c:ser>
          <c:idx val="2"/>
          <c:order val="2"/>
          <c:tx>
            <c:strRef>
              <c:f>Sheet1!$D$1</c:f>
              <c:strCache>
                <c:ptCount val="1"/>
                <c:pt idx="0">
                  <c:v>Exceeds</c:v>
                </c:pt>
              </c:strCache>
            </c:strRef>
          </c:tx>
          <c:dLbls>
            <c:txPr>
              <a:bodyPr/>
              <a:lstStyle/>
              <a:p>
                <a:pPr>
                  <a:defRPr>
                    <a:solidFill>
                      <a:schemeClr val="bg1"/>
                    </a:solidFill>
                  </a:defRPr>
                </a:pPr>
                <a:endParaRPr lang="en-US"/>
              </a:p>
            </c:txPr>
            <c:showVal val="1"/>
          </c:dLbls>
          <c:cat>
            <c:strRef>
              <c:f>Sheet1!$A$2:$A$5</c:f>
              <c:strCache>
                <c:ptCount val="4"/>
                <c:pt idx="0">
                  <c:v>Numbers and Operation</c:v>
                </c:pt>
                <c:pt idx="1">
                  <c:v>Measurement</c:v>
                </c:pt>
                <c:pt idx="2">
                  <c:v>Algebra</c:v>
                </c:pt>
                <c:pt idx="3">
                  <c:v>Data Analysis and Probability</c:v>
                </c:pt>
              </c:strCache>
            </c:strRef>
          </c:cat>
          <c:val>
            <c:numRef>
              <c:f>Sheet1!$D$2:$D$5</c:f>
              <c:numCache>
                <c:formatCode>General</c:formatCode>
                <c:ptCount val="4"/>
                <c:pt idx="0">
                  <c:v>234</c:v>
                </c:pt>
                <c:pt idx="1">
                  <c:v>90</c:v>
                </c:pt>
                <c:pt idx="2">
                  <c:v>171</c:v>
                </c:pt>
                <c:pt idx="3">
                  <c:v>57</c:v>
                </c:pt>
              </c:numCache>
            </c:numRef>
          </c:val>
        </c:ser>
        <c:overlap val="100"/>
        <c:axId val="113631232"/>
        <c:axId val="113632768"/>
      </c:barChart>
      <c:catAx>
        <c:axId val="113631232"/>
        <c:scaling>
          <c:orientation val="minMax"/>
        </c:scaling>
        <c:axPos val="b"/>
        <c:tickLblPos val="nextTo"/>
        <c:crossAx val="113632768"/>
        <c:crosses val="autoZero"/>
        <c:auto val="1"/>
        <c:lblAlgn val="ctr"/>
        <c:lblOffset val="100"/>
      </c:catAx>
      <c:valAx>
        <c:axId val="113632768"/>
        <c:scaling>
          <c:orientation val="minMax"/>
        </c:scaling>
        <c:axPos val="l"/>
        <c:majorGridlines/>
        <c:numFmt formatCode="General" sourceLinked="1"/>
        <c:tickLblPos val="nextTo"/>
        <c:crossAx val="113631232"/>
        <c:crosses val="autoZero"/>
        <c:crossBetween val="between"/>
      </c:valAx>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Percentage of Students</a:t>
            </a:r>
            <a:r>
              <a:rPr lang="en-US" baseline="0" dirty="0" smtClean="0"/>
              <a:t> Who Met or Exceeded Standards on CRCT</a:t>
            </a:r>
            <a:endParaRPr lang="en-US" dirty="0"/>
          </a:p>
        </c:rich>
      </c:tx>
      <c:layout/>
      <c:spPr>
        <a:noFill/>
        <a:ln>
          <a:noFill/>
        </a:ln>
        <a:effectLst/>
      </c:spPr>
    </c:title>
    <c:plotArea>
      <c:layout/>
      <c:barChart>
        <c:barDir val="col"/>
        <c:grouping val="clustered"/>
        <c:ser>
          <c:idx val="0"/>
          <c:order val="0"/>
          <c:tx>
            <c:strRef>
              <c:f>Sheet1!$B$1</c:f>
              <c:strCache>
                <c:ptCount val="1"/>
                <c:pt idx="0">
                  <c:v>2012</c:v>
                </c:pt>
              </c:strCache>
            </c:strRef>
          </c:tx>
          <c:spPr>
            <a:solidFill>
              <a:schemeClr val="accent1"/>
            </a:solidFill>
            <a:ln>
              <a:noFill/>
            </a:ln>
            <a:effectLst/>
          </c:spPr>
          <c:cat>
            <c:strRef>
              <c:f>Sheet1!$A$2:$A$6</c:f>
              <c:strCache>
                <c:ptCount val="5"/>
                <c:pt idx="0">
                  <c:v>Reading</c:v>
                </c:pt>
                <c:pt idx="1">
                  <c:v>Language Arts</c:v>
                </c:pt>
                <c:pt idx="2">
                  <c:v>Math</c:v>
                </c:pt>
                <c:pt idx="3">
                  <c:v>Science</c:v>
                </c:pt>
                <c:pt idx="4">
                  <c:v>Social Studies</c:v>
                </c:pt>
              </c:strCache>
            </c:strRef>
          </c:cat>
          <c:val>
            <c:numRef>
              <c:f>Sheet1!$B$2:$B$6</c:f>
              <c:numCache>
                <c:formatCode>0%</c:formatCode>
                <c:ptCount val="5"/>
                <c:pt idx="0">
                  <c:v>0.95000000000000018</c:v>
                </c:pt>
                <c:pt idx="1">
                  <c:v>0.91</c:v>
                </c:pt>
                <c:pt idx="2">
                  <c:v>0.79</c:v>
                </c:pt>
                <c:pt idx="3">
                  <c:v>0.7200000000000002</c:v>
                </c:pt>
                <c:pt idx="4">
                  <c:v>0.69000000000000017</c:v>
                </c:pt>
              </c:numCache>
            </c:numRef>
          </c:val>
        </c:ser>
        <c:ser>
          <c:idx val="1"/>
          <c:order val="1"/>
          <c:tx>
            <c:strRef>
              <c:f>Sheet1!$C$1</c:f>
              <c:strCache>
                <c:ptCount val="1"/>
                <c:pt idx="0">
                  <c:v>2013</c:v>
                </c:pt>
              </c:strCache>
            </c:strRef>
          </c:tx>
          <c:spPr>
            <a:solidFill>
              <a:schemeClr val="accent2"/>
            </a:solidFill>
            <a:ln>
              <a:noFill/>
            </a:ln>
            <a:effectLst/>
          </c:spPr>
          <c:cat>
            <c:strRef>
              <c:f>Sheet1!$A$2:$A$6</c:f>
              <c:strCache>
                <c:ptCount val="5"/>
                <c:pt idx="0">
                  <c:v>Reading</c:v>
                </c:pt>
                <c:pt idx="1">
                  <c:v>Language Arts</c:v>
                </c:pt>
                <c:pt idx="2">
                  <c:v>Math</c:v>
                </c:pt>
                <c:pt idx="3">
                  <c:v>Science</c:v>
                </c:pt>
                <c:pt idx="4">
                  <c:v>Social Studies</c:v>
                </c:pt>
              </c:strCache>
            </c:strRef>
          </c:cat>
          <c:val>
            <c:numRef>
              <c:f>Sheet1!$C$2:$C$6</c:f>
              <c:numCache>
                <c:formatCode>0%</c:formatCode>
                <c:ptCount val="5"/>
                <c:pt idx="0">
                  <c:v>0.92</c:v>
                </c:pt>
                <c:pt idx="1">
                  <c:v>0.88</c:v>
                </c:pt>
                <c:pt idx="2">
                  <c:v>0.75000000000000022</c:v>
                </c:pt>
                <c:pt idx="3">
                  <c:v>0.65000000000000024</c:v>
                </c:pt>
                <c:pt idx="4">
                  <c:v>0.70000000000000018</c:v>
                </c:pt>
              </c:numCache>
            </c:numRef>
          </c:val>
        </c:ser>
        <c:ser>
          <c:idx val="2"/>
          <c:order val="2"/>
          <c:tx>
            <c:strRef>
              <c:f>Sheet1!$D$1</c:f>
              <c:strCache>
                <c:ptCount val="1"/>
                <c:pt idx="0">
                  <c:v>2014</c:v>
                </c:pt>
              </c:strCache>
            </c:strRef>
          </c:tx>
          <c:spPr>
            <a:solidFill>
              <a:schemeClr val="accent3"/>
            </a:solidFill>
            <a:ln>
              <a:noFill/>
            </a:ln>
            <a:effectLst/>
          </c:spPr>
          <c:cat>
            <c:strRef>
              <c:f>Sheet1!$A$2:$A$6</c:f>
              <c:strCache>
                <c:ptCount val="5"/>
                <c:pt idx="0">
                  <c:v>Reading</c:v>
                </c:pt>
                <c:pt idx="1">
                  <c:v>Language Arts</c:v>
                </c:pt>
                <c:pt idx="2">
                  <c:v>Math</c:v>
                </c:pt>
                <c:pt idx="3">
                  <c:v>Science</c:v>
                </c:pt>
                <c:pt idx="4">
                  <c:v>Social Studies</c:v>
                </c:pt>
              </c:strCache>
            </c:strRef>
          </c:cat>
          <c:val>
            <c:numRef>
              <c:f>Sheet1!$D$2:$D$6</c:f>
              <c:numCache>
                <c:formatCode>0%</c:formatCode>
                <c:ptCount val="5"/>
                <c:pt idx="0">
                  <c:v>0.94000000000000017</c:v>
                </c:pt>
                <c:pt idx="1">
                  <c:v>0.86000000000000021</c:v>
                </c:pt>
                <c:pt idx="2">
                  <c:v>0.74000000000000021</c:v>
                </c:pt>
                <c:pt idx="3">
                  <c:v>0.71000000000000019</c:v>
                </c:pt>
                <c:pt idx="4">
                  <c:v>0.76000000000000023</c:v>
                </c:pt>
              </c:numCache>
            </c:numRef>
          </c:val>
        </c:ser>
        <c:gapWidth val="219"/>
        <c:overlap val="-27"/>
        <c:axId val="82105856"/>
        <c:axId val="82112512"/>
      </c:barChart>
      <c:catAx>
        <c:axId val="821058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112512"/>
        <c:crosses val="autoZero"/>
        <c:auto val="1"/>
        <c:lblAlgn val="ctr"/>
        <c:lblOffset val="100"/>
      </c:catAx>
      <c:valAx>
        <c:axId val="8211251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10585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Percentage of Students</a:t>
            </a:r>
            <a:r>
              <a:rPr lang="en-US" baseline="0" dirty="0" smtClean="0"/>
              <a:t> Who Met or Exceeded Standards on CRCT</a:t>
            </a:r>
            <a:endParaRPr lang="en-US" dirty="0"/>
          </a:p>
        </c:rich>
      </c:tx>
      <c:layout/>
      <c:spPr>
        <a:noFill/>
        <a:ln>
          <a:noFill/>
        </a:ln>
        <a:effectLst/>
      </c:spPr>
    </c:title>
    <c:plotArea>
      <c:layout/>
      <c:barChart>
        <c:barDir val="col"/>
        <c:grouping val="clustered"/>
        <c:ser>
          <c:idx val="0"/>
          <c:order val="0"/>
          <c:tx>
            <c:strRef>
              <c:f>Sheet1!$B$1</c:f>
              <c:strCache>
                <c:ptCount val="1"/>
                <c:pt idx="0">
                  <c:v>2012</c:v>
                </c:pt>
              </c:strCache>
            </c:strRef>
          </c:tx>
          <c:spPr>
            <a:solidFill>
              <a:schemeClr val="accent1"/>
            </a:solidFill>
            <a:ln>
              <a:noFill/>
            </a:ln>
            <a:effectLst/>
          </c:spPr>
          <c:cat>
            <c:strRef>
              <c:f>Sheet1!$A$2:$A$6</c:f>
              <c:strCache>
                <c:ptCount val="5"/>
                <c:pt idx="0">
                  <c:v>Reading</c:v>
                </c:pt>
                <c:pt idx="1">
                  <c:v>Language Arts</c:v>
                </c:pt>
                <c:pt idx="2">
                  <c:v>Math</c:v>
                </c:pt>
                <c:pt idx="3">
                  <c:v>Science</c:v>
                </c:pt>
                <c:pt idx="4">
                  <c:v>Social Studies</c:v>
                </c:pt>
              </c:strCache>
            </c:strRef>
          </c:cat>
          <c:val>
            <c:numRef>
              <c:f>Sheet1!$B$2:$B$6</c:f>
              <c:numCache>
                <c:formatCode>0%</c:formatCode>
                <c:ptCount val="5"/>
                <c:pt idx="0">
                  <c:v>0.93</c:v>
                </c:pt>
                <c:pt idx="1">
                  <c:v>0.93</c:v>
                </c:pt>
                <c:pt idx="2">
                  <c:v>0.82000000000000017</c:v>
                </c:pt>
                <c:pt idx="3">
                  <c:v>0.77000000000000024</c:v>
                </c:pt>
                <c:pt idx="4">
                  <c:v>0.75000000000000022</c:v>
                </c:pt>
              </c:numCache>
            </c:numRef>
          </c:val>
        </c:ser>
        <c:ser>
          <c:idx val="1"/>
          <c:order val="1"/>
          <c:tx>
            <c:strRef>
              <c:f>Sheet1!$C$1</c:f>
              <c:strCache>
                <c:ptCount val="1"/>
                <c:pt idx="0">
                  <c:v>2013</c:v>
                </c:pt>
              </c:strCache>
            </c:strRef>
          </c:tx>
          <c:spPr>
            <a:solidFill>
              <a:schemeClr val="accent2"/>
            </a:solidFill>
            <a:ln>
              <a:noFill/>
            </a:ln>
            <a:effectLst/>
          </c:spPr>
          <c:cat>
            <c:strRef>
              <c:f>Sheet1!$A$2:$A$6</c:f>
              <c:strCache>
                <c:ptCount val="5"/>
                <c:pt idx="0">
                  <c:v>Reading</c:v>
                </c:pt>
                <c:pt idx="1">
                  <c:v>Language Arts</c:v>
                </c:pt>
                <c:pt idx="2">
                  <c:v>Math</c:v>
                </c:pt>
                <c:pt idx="3">
                  <c:v>Science</c:v>
                </c:pt>
                <c:pt idx="4">
                  <c:v>Social Studies</c:v>
                </c:pt>
              </c:strCache>
            </c:strRef>
          </c:cat>
          <c:val>
            <c:numRef>
              <c:f>Sheet1!$C$2:$C$6</c:f>
              <c:numCache>
                <c:formatCode>0%</c:formatCode>
                <c:ptCount val="5"/>
                <c:pt idx="0">
                  <c:v>0.93</c:v>
                </c:pt>
                <c:pt idx="1">
                  <c:v>0.93</c:v>
                </c:pt>
                <c:pt idx="2">
                  <c:v>0.89</c:v>
                </c:pt>
                <c:pt idx="3">
                  <c:v>0.8500000000000002</c:v>
                </c:pt>
                <c:pt idx="4">
                  <c:v>0.84000000000000019</c:v>
                </c:pt>
              </c:numCache>
            </c:numRef>
          </c:val>
        </c:ser>
        <c:ser>
          <c:idx val="2"/>
          <c:order val="2"/>
          <c:tx>
            <c:strRef>
              <c:f>Sheet1!$D$1</c:f>
              <c:strCache>
                <c:ptCount val="1"/>
                <c:pt idx="0">
                  <c:v>2014</c:v>
                </c:pt>
              </c:strCache>
            </c:strRef>
          </c:tx>
          <c:spPr>
            <a:solidFill>
              <a:schemeClr val="accent3"/>
            </a:solidFill>
            <a:ln>
              <a:noFill/>
            </a:ln>
            <a:effectLst/>
          </c:spPr>
          <c:cat>
            <c:strRef>
              <c:f>Sheet1!$A$2:$A$6</c:f>
              <c:strCache>
                <c:ptCount val="5"/>
                <c:pt idx="0">
                  <c:v>Reading</c:v>
                </c:pt>
                <c:pt idx="1">
                  <c:v>Language Arts</c:v>
                </c:pt>
                <c:pt idx="2">
                  <c:v>Math</c:v>
                </c:pt>
                <c:pt idx="3">
                  <c:v>Science</c:v>
                </c:pt>
                <c:pt idx="4">
                  <c:v>Social Studies</c:v>
                </c:pt>
              </c:strCache>
            </c:strRef>
          </c:cat>
          <c:val>
            <c:numRef>
              <c:f>Sheet1!$D$2:$D$6</c:f>
              <c:numCache>
                <c:formatCode>0%</c:formatCode>
                <c:ptCount val="5"/>
                <c:pt idx="0">
                  <c:v>0.9</c:v>
                </c:pt>
                <c:pt idx="1">
                  <c:v>0.89</c:v>
                </c:pt>
                <c:pt idx="2">
                  <c:v>0.82000000000000017</c:v>
                </c:pt>
                <c:pt idx="3">
                  <c:v>0.75000000000000022</c:v>
                </c:pt>
                <c:pt idx="4">
                  <c:v>0.78</c:v>
                </c:pt>
              </c:numCache>
            </c:numRef>
          </c:val>
        </c:ser>
        <c:gapWidth val="219"/>
        <c:overlap val="-27"/>
        <c:axId val="89045248"/>
        <c:axId val="89083904"/>
      </c:barChart>
      <c:catAx>
        <c:axId val="890452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083904"/>
        <c:crosses val="autoZero"/>
        <c:auto val="1"/>
        <c:lblAlgn val="ctr"/>
        <c:lblOffset val="100"/>
      </c:catAx>
      <c:valAx>
        <c:axId val="89083904"/>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04524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Willie J. Williams </a:t>
            </a:r>
            <a:r>
              <a:rPr lang="en-US" baseline="0" dirty="0" smtClean="0"/>
              <a:t>&amp; State of Georgia CRCT Score Comparison</a:t>
            </a:r>
            <a:endParaRPr lang="en-US" dirty="0"/>
          </a:p>
        </c:rich>
      </c:tx>
      <c:layout/>
    </c:title>
    <c:plotArea>
      <c:layout/>
      <c:barChart>
        <c:barDir val="col"/>
        <c:grouping val="percentStacked"/>
        <c:ser>
          <c:idx val="0"/>
          <c:order val="0"/>
          <c:tx>
            <c:strRef>
              <c:f>Sheet1!$B$1</c:f>
              <c:strCache>
                <c:ptCount val="1"/>
                <c:pt idx="0">
                  <c:v>Does not Meet</c:v>
                </c:pt>
              </c:strCache>
            </c:strRef>
          </c:tx>
          <c:dLbls>
            <c:txPr>
              <a:bodyPr/>
              <a:lstStyle/>
              <a:p>
                <a:pPr>
                  <a:defRPr sz="1100">
                    <a:solidFill>
                      <a:schemeClr val="bg1"/>
                    </a:solidFill>
                  </a:defRPr>
                </a:pPr>
                <a:endParaRPr lang="en-US"/>
              </a:p>
            </c:txPr>
            <c:showVal val="1"/>
          </c:dLbls>
          <c:cat>
            <c:strRef>
              <c:f>Sheet1!$A$2:$A$11</c:f>
              <c:strCache>
                <c:ptCount val="10"/>
                <c:pt idx="0">
                  <c:v>WJW Reading</c:v>
                </c:pt>
                <c:pt idx="1">
                  <c:v>State Reading</c:v>
                </c:pt>
                <c:pt idx="2">
                  <c:v>WJW ELA</c:v>
                </c:pt>
                <c:pt idx="3">
                  <c:v>State ELA</c:v>
                </c:pt>
                <c:pt idx="4">
                  <c:v>WJW Math</c:v>
                </c:pt>
                <c:pt idx="5">
                  <c:v>State Math</c:v>
                </c:pt>
                <c:pt idx="6">
                  <c:v>WJW Science</c:v>
                </c:pt>
                <c:pt idx="7">
                  <c:v>State Science</c:v>
                </c:pt>
                <c:pt idx="8">
                  <c:v>WJW Soc. Studies</c:v>
                </c:pt>
                <c:pt idx="9">
                  <c:v>State Soc. Studies</c:v>
                </c:pt>
              </c:strCache>
            </c:strRef>
          </c:cat>
          <c:val>
            <c:numRef>
              <c:f>Sheet1!$B$2:$B$11</c:f>
              <c:numCache>
                <c:formatCode>0%</c:formatCode>
                <c:ptCount val="10"/>
                <c:pt idx="0">
                  <c:v>3.7999999999999999E-2</c:v>
                </c:pt>
                <c:pt idx="1">
                  <c:v>3.0000000000000002E-2</c:v>
                </c:pt>
                <c:pt idx="2">
                  <c:v>0.13</c:v>
                </c:pt>
                <c:pt idx="3">
                  <c:v>8.0000000000000016E-2</c:v>
                </c:pt>
                <c:pt idx="4">
                  <c:v>0.24200000000000002</c:v>
                </c:pt>
                <c:pt idx="5">
                  <c:v>0.16</c:v>
                </c:pt>
                <c:pt idx="6">
                  <c:v>0.29500000000000004</c:v>
                </c:pt>
                <c:pt idx="7">
                  <c:v>0.25</c:v>
                </c:pt>
                <c:pt idx="8">
                  <c:v>0.24300000000000002</c:v>
                </c:pt>
                <c:pt idx="9">
                  <c:v>0.2</c:v>
                </c:pt>
              </c:numCache>
            </c:numRef>
          </c:val>
        </c:ser>
        <c:ser>
          <c:idx val="1"/>
          <c:order val="1"/>
          <c:tx>
            <c:strRef>
              <c:f>Sheet1!$C$1</c:f>
              <c:strCache>
                <c:ptCount val="1"/>
                <c:pt idx="0">
                  <c:v>Meets</c:v>
                </c:pt>
              </c:strCache>
            </c:strRef>
          </c:tx>
          <c:dLbls>
            <c:txPr>
              <a:bodyPr/>
              <a:lstStyle/>
              <a:p>
                <a:pPr>
                  <a:defRPr sz="1100">
                    <a:solidFill>
                      <a:schemeClr val="bg1"/>
                    </a:solidFill>
                  </a:defRPr>
                </a:pPr>
                <a:endParaRPr lang="en-US"/>
              </a:p>
            </c:txPr>
            <c:showVal val="1"/>
          </c:dLbls>
          <c:cat>
            <c:strRef>
              <c:f>Sheet1!$A$2:$A$11</c:f>
              <c:strCache>
                <c:ptCount val="10"/>
                <c:pt idx="0">
                  <c:v>WJW Reading</c:v>
                </c:pt>
                <c:pt idx="1">
                  <c:v>State Reading</c:v>
                </c:pt>
                <c:pt idx="2">
                  <c:v>WJW ELA</c:v>
                </c:pt>
                <c:pt idx="3">
                  <c:v>State ELA</c:v>
                </c:pt>
                <c:pt idx="4">
                  <c:v>WJW Math</c:v>
                </c:pt>
                <c:pt idx="5">
                  <c:v>State Math</c:v>
                </c:pt>
                <c:pt idx="6">
                  <c:v>WJW Science</c:v>
                </c:pt>
                <c:pt idx="7">
                  <c:v>State Science</c:v>
                </c:pt>
                <c:pt idx="8">
                  <c:v>WJW Soc. Studies</c:v>
                </c:pt>
                <c:pt idx="9">
                  <c:v>State Soc. Studies</c:v>
                </c:pt>
              </c:strCache>
            </c:strRef>
          </c:cat>
          <c:val>
            <c:numRef>
              <c:f>Sheet1!$C$2:$C$11</c:f>
              <c:numCache>
                <c:formatCode>0%</c:formatCode>
                <c:ptCount val="10"/>
                <c:pt idx="0">
                  <c:v>0.6160000000000001</c:v>
                </c:pt>
                <c:pt idx="1">
                  <c:v>0.48000000000000004</c:v>
                </c:pt>
                <c:pt idx="2">
                  <c:v>0.61900000000000011</c:v>
                </c:pt>
                <c:pt idx="3">
                  <c:v>0.60000000000000009</c:v>
                </c:pt>
                <c:pt idx="4">
                  <c:v>0.6110000000000001</c:v>
                </c:pt>
                <c:pt idx="5">
                  <c:v>0.56000000000000005</c:v>
                </c:pt>
                <c:pt idx="6">
                  <c:v>0.56399999999999995</c:v>
                </c:pt>
                <c:pt idx="7">
                  <c:v>0.52</c:v>
                </c:pt>
                <c:pt idx="8">
                  <c:v>0.39200000000000007</c:v>
                </c:pt>
                <c:pt idx="9">
                  <c:v>0.35000000000000003</c:v>
                </c:pt>
              </c:numCache>
            </c:numRef>
          </c:val>
        </c:ser>
        <c:ser>
          <c:idx val="2"/>
          <c:order val="2"/>
          <c:tx>
            <c:strRef>
              <c:f>Sheet1!$D$1</c:f>
              <c:strCache>
                <c:ptCount val="1"/>
                <c:pt idx="0">
                  <c:v>Exceeds</c:v>
                </c:pt>
              </c:strCache>
            </c:strRef>
          </c:tx>
          <c:dLbls>
            <c:txPr>
              <a:bodyPr/>
              <a:lstStyle/>
              <a:p>
                <a:pPr>
                  <a:defRPr sz="1100">
                    <a:solidFill>
                      <a:schemeClr val="bg1"/>
                    </a:solidFill>
                  </a:defRPr>
                </a:pPr>
                <a:endParaRPr lang="en-US"/>
              </a:p>
            </c:txPr>
            <c:showVal val="1"/>
          </c:dLbls>
          <c:cat>
            <c:strRef>
              <c:f>Sheet1!$A$2:$A$11</c:f>
              <c:strCache>
                <c:ptCount val="10"/>
                <c:pt idx="0">
                  <c:v>WJW Reading</c:v>
                </c:pt>
                <c:pt idx="1">
                  <c:v>State Reading</c:v>
                </c:pt>
                <c:pt idx="2">
                  <c:v>WJW ELA</c:v>
                </c:pt>
                <c:pt idx="3">
                  <c:v>State ELA</c:v>
                </c:pt>
                <c:pt idx="4">
                  <c:v>WJW Math</c:v>
                </c:pt>
                <c:pt idx="5">
                  <c:v>State Math</c:v>
                </c:pt>
                <c:pt idx="6">
                  <c:v>WJW Science</c:v>
                </c:pt>
                <c:pt idx="7">
                  <c:v>State Science</c:v>
                </c:pt>
                <c:pt idx="8">
                  <c:v>WJW Soc. Studies</c:v>
                </c:pt>
                <c:pt idx="9">
                  <c:v>State Soc. Studies</c:v>
                </c:pt>
              </c:strCache>
            </c:strRef>
          </c:cat>
          <c:val>
            <c:numRef>
              <c:f>Sheet1!$D$2:$D$11</c:f>
              <c:numCache>
                <c:formatCode>0%</c:formatCode>
                <c:ptCount val="10"/>
                <c:pt idx="0">
                  <c:v>0.34600000000000003</c:v>
                </c:pt>
                <c:pt idx="1">
                  <c:v>0.5</c:v>
                </c:pt>
                <c:pt idx="2">
                  <c:v>0.251</c:v>
                </c:pt>
                <c:pt idx="3">
                  <c:v>0.32000000000000006</c:v>
                </c:pt>
                <c:pt idx="4">
                  <c:v>0.14700000000000002</c:v>
                </c:pt>
                <c:pt idx="5">
                  <c:v>0.28000000000000008</c:v>
                </c:pt>
                <c:pt idx="6">
                  <c:v>0.14100000000000001</c:v>
                </c:pt>
                <c:pt idx="7">
                  <c:v>0.23</c:v>
                </c:pt>
                <c:pt idx="8">
                  <c:v>0.3650000000000001</c:v>
                </c:pt>
                <c:pt idx="9">
                  <c:v>0.45</c:v>
                </c:pt>
              </c:numCache>
            </c:numRef>
          </c:val>
        </c:ser>
        <c:overlap val="100"/>
        <c:axId val="97770880"/>
        <c:axId val="97870976"/>
      </c:barChart>
      <c:catAx>
        <c:axId val="97770880"/>
        <c:scaling>
          <c:orientation val="minMax"/>
        </c:scaling>
        <c:axPos val="b"/>
        <c:tickLblPos val="nextTo"/>
        <c:crossAx val="97870976"/>
        <c:crosses val="autoZero"/>
        <c:auto val="1"/>
        <c:lblAlgn val="ctr"/>
        <c:lblOffset val="100"/>
      </c:catAx>
      <c:valAx>
        <c:axId val="97870976"/>
        <c:scaling>
          <c:orientation val="minMax"/>
        </c:scaling>
        <c:axPos val="l"/>
        <c:majorGridlines/>
        <c:numFmt formatCode="0%" sourceLinked="1"/>
        <c:tickLblPos val="nextTo"/>
        <c:crossAx val="97770880"/>
        <c:crosses val="autoZero"/>
        <c:crossBetween val="between"/>
      </c:valAx>
    </c:plotArea>
    <c:legend>
      <c:legendPos val="r"/>
      <c:layout/>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2000" b="1" i="0" baseline="0" dirty="0" smtClean="0"/>
              <a:t>Willie J. Williams &amp; State of Georgia CRCT Score Comparison</a:t>
            </a:r>
            <a:endParaRPr lang="en-US" sz="2000" b="1" i="0" baseline="0" dirty="0"/>
          </a:p>
        </c:rich>
      </c:tx>
      <c:layout/>
    </c:title>
    <c:plotArea>
      <c:layout/>
      <c:barChart>
        <c:barDir val="col"/>
        <c:grouping val="percentStacked"/>
        <c:ser>
          <c:idx val="0"/>
          <c:order val="0"/>
          <c:tx>
            <c:strRef>
              <c:f>Sheet1!$B$1</c:f>
              <c:strCache>
                <c:ptCount val="1"/>
                <c:pt idx="0">
                  <c:v>Does not Meet</c:v>
                </c:pt>
              </c:strCache>
            </c:strRef>
          </c:tx>
          <c:dLbls>
            <c:txPr>
              <a:bodyPr/>
              <a:lstStyle/>
              <a:p>
                <a:pPr>
                  <a:defRPr sz="1100">
                    <a:solidFill>
                      <a:schemeClr val="bg1"/>
                    </a:solidFill>
                  </a:defRPr>
                </a:pPr>
                <a:endParaRPr lang="en-US"/>
              </a:p>
            </c:txPr>
            <c:showVal val="1"/>
          </c:dLbls>
          <c:cat>
            <c:strRef>
              <c:f>Sheet1!$A$2:$A$11</c:f>
              <c:strCache>
                <c:ptCount val="10"/>
                <c:pt idx="0">
                  <c:v>WJW Reading</c:v>
                </c:pt>
                <c:pt idx="1">
                  <c:v>State Reading</c:v>
                </c:pt>
                <c:pt idx="2">
                  <c:v>WJW ELA</c:v>
                </c:pt>
                <c:pt idx="3">
                  <c:v>State ELA</c:v>
                </c:pt>
                <c:pt idx="4">
                  <c:v>WJW Math</c:v>
                </c:pt>
                <c:pt idx="5">
                  <c:v>State Math</c:v>
                </c:pt>
                <c:pt idx="6">
                  <c:v>WJW Science</c:v>
                </c:pt>
                <c:pt idx="7">
                  <c:v>State Science</c:v>
                </c:pt>
                <c:pt idx="8">
                  <c:v>WJW Soc. Studies</c:v>
                </c:pt>
                <c:pt idx="9">
                  <c:v>State Soc. Studies</c:v>
                </c:pt>
              </c:strCache>
            </c:strRef>
          </c:cat>
          <c:val>
            <c:numRef>
              <c:f>Sheet1!$B$2:$B$11</c:f>
              <c:numCache>
                <c:formatCode>0%</c:formatCode>
                <c:ptCount val="10"/>
                <c:pt idx="0">
                  <c:v>8.7000000000000022E-2</c:v>
                </c:pt>
                <c:pt idx="1">
                  <c:v>0.05</c:v>
                </c:pt>
                <c:pt idx="2">
                  <c:v>9.3000000000000041E-2</c:v>
                </c:pt>
                <c:pt idx="3">
                  <c:v>6.0000000000000005E-2</c:v>
                </c:pt>
                <c:pt idx="4">
                  <c:v>0.17300000000000001</c:v>
                </c:pt>
                <c:pt idx="5">
                  <c:v>0.12000000000000001</c:v>
                </c:pt>
                <c:pt idx="6">
                  <c:v>0.25800000000000001</c:v>
                </c:pt>
                <c:pt idx="7">
                  <c:v>0.16</c:v>
                </c:pt>
                <c:pt idx="8">
                  <c:v>0.21900000000000003</c:v>
                </c:pt>
                <c:pt idx="9">
                  <c:v>0.17</c:v>
                </c:pt>
              </c:numCache>
            </c:numRef>
          </c:val>
        </c:ser>
        <c:ser>
          <c:idx val="1"/>
          <c:order val="1"/>
          <c:tx>
            <c:strRef>
              <c:f>Sheet1!$C$1</c:f>
              <c:strCache>
                <c:ptCount val="1"/>
                <c:pt idx="0">
                  <c:v>Meets</c:v>
                </c:pt>
              </c:strCache>
            </c:strRef>
          </c:tx>
          <c:dLbls>
            <c:txPr>
              <a:bodyPr/>
              <a:lstStyle/>
              <a:p>
                <a:pPr>
                  <a:defRPr sz="1100">
                    <a:solidFill>
                      <a:schemeClr val="bg1"/>
                    </a:solidFill>
                  </a:defRPr>
                </a:pPr>
                <a:endParaRPr lang="en-US"/>
              </a:p>
            </c:txPr>
            <c:showVal val="1"/>
          </c:dLbls>
          <c:cat>
            <c:strRef>
              <c:f>Sheet1!$A$2:$A$11</c:f>
              <c:strCache>
                <c:ptCount val="10"/>
                <c:pt idx="0">
                  <c:v>WJW Reading</c:v>
                </c:pt>
                <c:pt idx="1">
                  <c:v>State Reading</c:v>
                </c:pt>
                <c:pt idx="2">
                  <c:v>WJW ELA</c:v>
                </c:pt>
                <c:pt idx="3">
                  <c:v>State ELA</c:v>
                </c:pt>
                <c:pt idx="4">
                  <c:v>WJW Math</c:v>
                </c:pt>
                <c:pt idx="5">
                  <c:v>State Math</c:v>
                </c:pt>
                <c:pt idx="6">
                  <c:v>WJW Science</c:v>
                </c:pt>
                <c:pt idx="7">
                  <c:v>State Science</c:v>
                </c:pt>
                <c:pt idx="8">
                  <c:v>WJW Soc. Studies</c:v>
                </c:pt>
                <c:pt idx="9">
                  <c:v>State Soc. Studies</c:v>
                </c:pt>
              </c:strCache>
            </c:strRef>
          </c:cat>
          <c:val>
            <c:numRef>
              <c:f>Sheet1!$C$2:$C$11</c:f>
              <c:numCache>
                <c:formatCode>0%</c:formatCode>
                <c:ptCount val="10"/>
                <c:pt idx="0">
                  <c:v>0.64800000000000013</c:v>
                </c:pt>
                <c:pt idx="1">
                  <c:v>0.53</c:v>
                </c:pt>
                <c:pt idx="2">
                  <c:v>0.57500000000000007</c:v>
                </c:pt>
                <c:pt idx="3">
                  <c:v>0.47000000000000003</c:v>
                </c:pt>
                <c:pt idx="4">
                  <c:v>0.60100000000000009</c:v>
                </c:pt>
                <c:pt idx="5">
                  <c:v>0.5</c:v>
                </c:pt>
                <c:pt idx="6">
                  <c:v>0.38700000000000007</c:v>
                </c:pt>
                <c:pt idx="7">
                  <c:v>0.38000000000000006</c:v>
                </c:pt>
                <c:pt idx="8">
                  <c:v>0.35400000000000004</c:v>
                </c:pt>
                <c:pt idx="9">
                  <c:v>0.31000000000000005</c:v>
                </c:pt>
              </c:numCache>
            </c:numRef>
          </c:val>
        </c:ser>
        <c:ser>
          <c:idx val="2"/>
          <c:order val="2"/>
          <c:tx>
            <c:strRef>
              <c:f>Sheet1!$D$1</c:f>
              <c:strCache>
                <c:ptCount val="1"/>
                <c:pt idx="0">
                  <c:v>Exceeds</c:v>
                </c:pt>
              </c:strCache>
            </c:strRef>
          </c:tx>
          <c:dLbls>
            <c:txPr>
              <a:bodyPr/>
              <a:lstStyle/>
              <a:p>
                <a:pPr>
                  <a:defRPr sz="1100">
                    <a:solidFill>
                      <a:schemeClr val="bg1"/>
                    </a:solidFill>
                  </a:defRPr>
                </a:pPr>
                <a:endParaRPr lang="en-US"/>
              </a:p>
            </c:txPr>
            <c:showVal val="1"/>
          </c:dLbls>
          <c:cat>
            <c:strRef>
              <c:f>Sheet1!$A$2:$A$11</c:f>
              <c:strCache>
                <c:ptCount val="10"/>
                <c:pt idx="0">
                  <c:v>WJW Reading</c:v>
                </c:pt>
                <c:pt idx="1">
                  <c:v>State Reading</c:v>
                </c:pt>
                <c:pt idx="2">
                  <c:v>WJW ELA</c:v>
                </c:pt>
                <c:pt idx="3">
                  <c:v>State ELA</c:v>
                </c:pt>
                <c:pt idx="4">
                  <c:v>WJW Math</c:v>
                </c:pt>
                <c:pt idx="5">
                  <c:v>State Math</c:v>
                </c:pt>
                <c:pt idx="6">
                  <c:v>WJW Science</c:v>
                </c:pt>
                <c:pt idx="7">
                  <c:v>State Science</c:v>
                </c:pt>
                <c:pt idx="8">
                  <c:v>WJW Soc. Studies</c:v>
                </c:pt>
                <c:pt idx="9">
                  <c:v>State Soc. Studies</c:v>
                </c:pt>
              </c:strCache>
            </c:strRef>
          </c:cat>
          <c:val>
            <c:numRef>
              <c:f>Sheet1!$D$2:$D$11</c:f>
              <c:numCache>
                <c:formatCode>0%</c:formatCode>
                <c:ptCount val="10"/>
                <c:pt idx="0">
                  <c:v>0.26500000000000001</c:v>
                </c:pt>
                <c:pt idx="1">
                  <c:v>0.42000000000000004</c:v>
                </c:pt>
                <c:pt idx="2">
                  <c:v>0.32200000000000006</c:v>
                </c:pt>
                <c:pt idx="3">
                  <c:v>0.47000000000000003</c:v>
                </c:pt>
                <c:pt idx="4">
                  <c:v>0.22500000000000001</c:v>
                </c:pt>
                <c:pt idx="5">
                  <c:v>0.37000000000000005</c:v>
                </c:pt>
                <c:pt idx="6">
                  <c:v>0.35500000000000004</c:v>
                </c:pt>
                <c:pt idx="7">
                  <c:v>0.46</c:v>
                </c:pt>
                <c:pt idx="8">
                  <c:v>0.47200000000000003</c:v>
                </c:pt>
                <c:pt idx="9">
                  <c:v>0.53</c:v>
                </c:pt>
              </c:numCache>
            </c:numRef>
          </c:val>
        </c:ser>
        <c:overlap val="100"/>
        <c:axId val="45833216"/>
        <c:axId val="81942784"/>
      </c:barChart>
      <c:catAx>
        <c:axId val="45833216"/>
        <c:scaling>
          <c:orientation val="minMax"/>
        </c:scaling>
        <c:axPos val="b"/>
        <c:tickLblPos val="nextTo"/>
        <c:crossAx val="81942784"/>
        <c:crosses val="autoZero"/>
        <c:auto val="1"/>
        <c:lblAlgn val="ctr"/>
        <c:lblOffset val="100"/>
      </c:catAx>
      <c:valAx>
        <c:axId val="81942784"/>
        <c:scaling>
          <c:orientation val="minMax"/>
        </c:scaling>
        <c:axPos val="l"/>
        <c:majorGridlines/>
        <c:numFmt formatCode="0%" sourceLinked="1"/>
        <c:tickLblPos val="nextTo"/>
        <c:crossAx val="45833216"/>
        <c:crosses val="autoZero"/>
        <c:crossBetween val="between"/>
      </c:valAx>
    </c:plotArea>
    <c:legend>
      <c:legendPos val="r"/>
      <c:layout/>
    </c:legend>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6</a:t>
            </a:r>
            <a:r>
              <a:rPr lang="en-US" baseline="30000" dirty="0" smtClean="0"/>
              <a:t>th</a:t>
            </a:r>
            <a:r>
              <a:rPr lang="en-US" dirty="0" smtClean="0"/>
              <a:t> Grade Math - Willie J. Williams CRCT Data by</a:t>
            </a:r>
            <a:r>
              <a:rPr lang="en-US" baseline="0" dirty="0" smtClean="0"/>
              <a:t> </a:t>
            </a:r>
            <a:r>
              <a:rPr lang="en-US" dirty="0" smtClean="0"/>
              <a:t>Subgroup  </a:t>
            </a:r>
          </a:p>
          <a:p>
            <a:pPr>
              <a:defRPr/>
            </a:pPr>
            <a:r>
              <a:rPr lang="en-US" dirty="0" smtClean="0"/>
              <a:t>3 years</a:t>
            </a:r>
            <a:endParaRPr lang="en-US" dirty="0"/>
          </a:p>
        </c:rich>
      </c:tx>
      <c:layout/>
    </c:title>
    <c:plotArea>
      <c:layout/>
      <c:barChart>
        <c:barDir val="bar"/>
        <c:grouping val="clustered"/>
        <c:ser>
          <c:idx val="0"/>
          <c:order val="0"/>
          <c:tx>
            <c:strRef>
              <c:f>Sheet1!$B$1</c:f>
              <c:strCache>
                <c:ptCount val="1"/>
                <c:pt idx="0">
                  <c:v>2012</c:v>
                </c:pt>
              </c:strCache>
            </c:strRef>
          </c:tx>
          <c:cat>
            <c:strRef>
              <c:f>Sheet1!$A$2:$A$7</c:f>
              <c:strCache>
                <c:ptCount val="6"/>
                <c:pt idx="0">
                  <c:v>All Students</c:v>
                </c:pt>
                <c:pt idx="1">
                  <c:v>African American</c:v>
                </c:pt>
                <c:pt idx="2">
                  <c:v>Hispanic</c:v>
                </c:pt>
                <c:pt idx="3">
                  <c:v>White</c:v>
                </c:pt>
                <c:pt idx="4">
                  <c:v>Students with Disabilities</c:v>
                </c:pt>
                <c:pt idx="5">
                  <c:v>EL</c:v>
                </c:pt>
              </c:strCache>
            </c:strRef>
          </c:cat>
          <c:val>
            <c:numRef>
              <c:f>Sheet1!$B$2:$B$7</c:f>
              <c:numCache>
                <c:formatCode>0%</c:formatCode>
                <c:ptCount val="6"/>
                <c:pt idx="0">
                  <c:v>0.79</c:v>
                </c:pt>
                <c:pt idx="1">
                  <c:v>0.71000000000000008</c:v>
                </c:pt>
                <c:pt idx="2">
                  <c:v>0.7400000000000001</c:v>
                </c:pt>
                <c:pt idx="3">
                  <c:v>0.85000000000000009</c:v>
                </c:pt>
                <c:pt idx="4">
                  <c:v>0.44</c:v>
                </c:pt>
                <c:pt idx="5">
                  <c:v>0.53</c:v>
                </c:pt>
              </c:numCache>
            </c:numRef>
          </c:val>
        </c:ser>
        <c:ser>
          <c:idx val="1"/>
          <c:order val="1"/>
          <c:tx>
            <c:strRef>
              <c:f>Sheet1!$C$1</c:f>
              <c:strCache>
                <c:ptCount val="1"/>
                <c:pt idx="0">
                  <c:v>2013</c:v>
                </c:pt>
              </c:strCache>
            </c:strRef>
          </c:tx>
          <c:cat>
            <c:strRef>
              <c:f>Sheet1!$A$2:$A$7</c:f>
              <c:strCache>
                <c:ptCount val="6"/>
                <c:pt idx="0">
                  <c:v>All Students</c:v>
                </c:pt>
                <c:pt idx="1">
                  <c:v>African American</c:v>
                </c:pt>
                <c:pt idx="2">
                  <c:v>Hispanic</c:v>
                </c:pt>
                <c:pt idx="3">
                  <c:v>White</c:v>
                </c:pt>
                <c:pt idx="4">
                  <c:v>Students with Disabilities</c:v>
                </c:pt>
                <c:pt idx="5">
                  <c:v>EL</c:v>
                </c:pt>
              </c:strCache>
            </c:strRef>
          </c:cat>
          <c:val>
            <c:numRef>
              <c:f>Sheet1!$C$2:$C$7</c:f>
              <c:numCache>
                <c:formatCode>0%</c:formatCode>
                <c:ptCount val="6"/>
                <c:pt idx="0">
                  <c:v>0.75000000000000011</c:v>
                </c:pt>
                <c:pt idx="1">
                  <c:v>0.63000000000000012</c:v>
                </c:pt>
                <c:pt idx="2">
                  <c:v>0.75000000000000011</c:v>
                </c:pt>
                <c:pt idx="3">
                  <c:v>0.82000000000000006</c:v>
                </c:pt>
                <c:pt idx="4">
                  <c:v>0.35000000000000003</c:v>
                </c:pt>
                <c:pt idx="5">
                  <c:v>0.39000000000000007</c:v>
                </c:pt>
              </c:numCache>
            </c:numRef>
          </c:val>
        </c:ser>
        <c:ser>
          <c:idx val="2"/>
          <c:order val="2"/>
          <c:tx>
            <c:strRef>
              <c:f>Sheet1!$D$1</c:f>
              <c:strCache>
                <c:ptCount val="1"/>
                <c:pt idx="0">
                  <c:v>2014</c:v>
                </c:pt>
              </c:strCache>
            </c:strRef>
          </c:tx>
          <c:cat>
            <c:strRef>
              <c:f>Sheet1!$A$2:$A$7</c:f>
              <c:strCache>
                <c:ptCount val="6"/>
                <c:pt idx="0">
                  <c:v>All Students</c:v>
                </c:pt>
                <c:pt idx="1">
                  <c:v>African American</c:v>
                </c:pt>
                <c:pt idx="2">
                  <c:v>Hispanic</c:v>
                </c:pt>
                <c:pt idx="3">
                  <c:v>White</c:v>
                </c:pt>
                <c:pt idx="4">
                  <c:v>Students with Disabilities</c:v>
                </c:pt>
                <c:pt idx="5">
                  <c:v>EL</c:v>
                </c:pt>
              </c:strCache>
            </c:strRef>
          </c:cat>
          <c:val>
            <c:numRef>
              <c:f>Sheet1!$D$2:$D$7</c:f>
              <c:numCache>
                <c:formatCode>0%</c:formatCode>
                <c:ptCount val="6"/>
                <c:pt idx="0">
                  <c:v>0.7400000000000001</c:v>
                </c:pt>
                <c:pt idx="1">
                  <c:v>0.56999999999999995</c:v>
                </c:pt>
                <c:pt idx="2">
                  <c:v>0.75000000000000011</c:v>
                </c:pt>
                <c:pt idx="3">
                  <c:v>0.83000000000000007</c:v>
                </c:pt>
                <c:pt idx="4">
                  <c:v>0.33000000000000007</c:v>
                </c:pt>
                <c:pt idx="5">
                  <c:v>0.41000000000000003</c:v>
                </c:pt>
              </c:numCache>
            </c:numRef>
          </c:val>
        </c:ser>
        <c:axId val="81859328"/>
        <c:axId val="81889152"/>
      </c:barChart>
      <c:catAx>
        <c:axId val="81859328"/>
        <c:scaling>
          <c:orientation val="minMax"/>
        </c:scaling>
        <c:axPos val="l"/>
        <c:tickLblPos val="nextTo"/>
        <c:crossAx val="81889152"/>
        <c:crosses val="autoZero"/>
        <c:auto val="1"/>
        <c:lblAlgn val="ctr"/>
        <c:lblOffset val="100"/>
      </c:catAx>
      <c:valAx>
        <c:axId val="81889152"/>
        <c:scaling>
          <c:orientation val="minMax"/>
        </c:scaling>
        <c:axPos val="b"/>
        <c:majorGridlines/>
        <c:numFmt formatCode="0%" sourceLinked="1"/>
        <c:tickLblPos val="nextTo"/>
        <c:crossAx val="81859328"/>
        <c:crosses val="autoZero"/>
        <c:crossBetween val="between"/>
      </c:valAx>
    </c:plotArea>
    <c:legend>
      <c:legendPos val="r"/>
      <c:layout/>
    </c:legend>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a:defRPr/>
            </a:pPr>
            <a:r>
              <a:rPr lang="en-US" sz="1800" b="1" i="0" baseline="0" dirty="0" smtClean="0"/>
              <a:t>Willie J. Williams Percentage Meeting or Exceeding Standards by Ethnic Group</a:t>
            </a:r>
            <a:endParaRPr lang="en-US" sz="1800" b="1" i="0" baseline="0" dirty="0"/>
          </a:p>
        </c:rich>
      </c:tx>
      <c:layout/>
    </c:title>
    <c:plotArea>
      <c:layout/>
      <c:lineChart>
        <c:grouping val="standard"/>
        <c:ser>
          <c:idx val="0"/>
          <c:order val="0"/>
          <c:tx>
            <c:strRef>
              <c:f>Sheet1!$B$1</c:f>
              <c:strCache>
                <c:ptCount val="1"/>
                <c:pt idx="0">
                  <c:v>African American</c:v>
                </c:pt>
              </c:strCache>
            </c:strRef>
          </c:tx>
          <c:cat>
            <c:numRef>
              <c:f>Sheet1!$A$2:$A$4</c:f>
              <c:numCache>
                <c:formatCode>General</c:formatCode>
                <c:ptCount val="3"/>
                <c:pt idx="0">
                  <c:v>2012</c:v>
                </c:pt>
                <c:pt idx="1">
                  <c:v>2103</c:v>
                </c:pt>
                <c:pt idx="2">
                  <c:v>2014</c:v>
                </c:pt>
              </c:numCache>
            </c:numRef>
          </c:cat>
          <c:val>
            <c:numRef>
              <c:f>Sheet1!$B$2:$B$4</c:f>
              <c:numCache>
                <c:formatCode>0%</c:formatCode>
                <c:ptCount val="3"/>
                <c:pt idx="0">
                  <c:v>0.71000000000000019</c:v>
                </c:pt>
                <c:pt idx="1">
                  <c:v>0.63000000000000023</c:v>
                </c:pt>
                <c:pt idx="2">
                  <c:v>0.56999999999999995</c:v>
                </c:pt>
              </c:numCache>
            </c:numRef>
          </c:val>
        </c:ser>
        <c:ser>
          <c:idx val="1"/>
          <c:order val="1"/>
          <c:tx>
            <c:strRef>
              <c:f>Sheet1!$C$1</c:f>
              <c:strCache>
                <c:ptCount val="1"/>
                <c:pt idx="0">
                  <c:v>Hispanic</c:v>
                </c:pt>
              </c:strCache>
            </c:strRef>
          </c:tx>
          <c:cat>
            <c:numRef>
              <c:f>Sheet1!$A$2:$A$4</c:f>
              <c:numCache>
                <c:formatCode>General</c:formatCode>
                <c:ptCount val="3"/>
                <c:pt idx="0">
                  <c:v>2012</c:v>
                </c:pt>
                <c:pt idx="1">
                  <c:v>2103</c:v>
                </c:pt>
                <c:pt idx="2">
                  <c:v>2014</c:v>
                </c:pt>
              </c:numCache>
            </c:numRef>
          </c:cat>
          <c:val>
            <c:numRef>
              <c:f>Sheet1!$C$2:$C$4</c:f>
              <c:numCache>
                <c:formatCode>0%</c:formatCode>
                <c:ptCount val="3"/>
                <c:pt idx="0">
                  <c:v>0.74000000000000021</c:v>
                </c:pt>
                <c:pt idx="1">
                  <c:v>0.75000000000000022</c:v>
                </c:pt>
                <c:pt idx="2">
                  <c:v>0.75000000000000022</c:v>
                </c:pt>
              </c:numCache>
            </c:numRef>
          </c:val>
        </c:ser>
        <c:ser>
          <c:idx val="2"/>
          <c:order val="2"/>
          <c:tx>
            <c:strRef>
              <c:f>Sheet1!$D$1</c:f>
              <c:strCache>
                <c:ptCount val="1"/>
                <c:pt idx="0">
                  <c:v>White</c:v>
                </c:pt>
              </c:strCache>
            </c:strRef>
          </c:tx>
          <c:cat>
            <c:numRef>
              <c:f>Sheet1!$A$2:$A$4</c:f>
              <c:numCache>
                <c:formatCode>General</c:formatCode>
                <c:ptCount val="3"/>
                <c:pt idx="0">
                  <c:v>2012</c:v>
                </c:pt>
                <c:pt idx="1">
                  <c:v>2103</c:v>
                </c:pt>
                <c:pt idx="2">
                  <c:v>2014</c:v>
                </c:pt>
              </c:numCache>
            </c:numRef>
          </c:cat>
          <c:val>
            <c:numRef>
              <c:f>Sheet1!$D$2:$D$4</c:f>
              <c:numCache>
                <c:formatCode>0%</c:formatCode>
                <c:ptCount val="3"/>
                <c:pt idx="0">
                  <c:v>0.8500000000000002</c:v>
                </c:pt>
                <c:pt idx="1">
                  <c:v>0.82000000000000017</c:v>
                </c:pt>
                <c:pt idx="2">
                  <c:v>0.83000000000000018</c:v>
                </c:pt>
              </c:numCache>
            </c:numRef>
          </c:val>
        </c:ser>
        <c:marker val="1"/>
        <c:axId val="82115200"/>
        <c:axId val="83718912"/>
      </c:lineChart>
      <c:catAx>
        <c:axId val="82115200"/>
        <c:scaling>
          <c:orientation val="minMax"/>
        </c:scaling>
        <c:axPos val="b"/>
        <c:numFmt formatCode="General" sourceLinked="1"/>
        <c:tickLblPos val="nextTo"/>
        <c:crossAx val="83718912"/>
        <c:crosses val="autoZero"/>
        <c:auto val="1"/>
        <c:lblAlgn val="ctr"/>
        <c:lblOffset val="100"/>
      </c:catAx>
      <c:valAx>
        <c:axId val="83718912"/>
        <c:scaling>
          <c:orientation val="minMax"/>
        </c:scaling>
        <c:axPos val="l"/>
        <c:numFmt formatCode="0%" sourceLinked="1"/>
        <c:tickLblPos val="nextTo"/>
        <c:crossAx val="82115200"/>
        <c:crosses val="autoZero"/>
        <c:crossBetween val="between"/>
      </c:valAx>
    </c:plotArea>
    <c:legend>
      <c:legendPos val="r"/>
      <c:layout/>
    </c:legend>
    <c:plotVisOnly val="1"/>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a:defRPr/>
            </a:pPr>
            <a:r>
              <a:rPr lang="en-US" sz="1800" b="1" i="0" baseline="0" dirty="0" smtClean="0"/>
              <a:t>Willie J. Williams Percentage Meeting or Exceeding Standards by Subgroup</a:t>
            </a:r>
            <a:endParaRPr lang="en-US" sz="1800" b="1" i="0" baseline="0" dirty="0"/>
          </a:p>
        </c:rich>
      </c:tx>
      <c:layout/>
    </c:title>
    <c:plotArea>
      <c:layout/>
      <c:lineChart>
        <c:grouping val="standard"/>
        <c:ser>
          <c:idx val="0"/>
          <c:order val="0"/>
          <c:tx>
            <c:strRef>
              <c:f>Sheet1!$B$1</c:f>
              <c:strCache>
                <c:ptCount val="1"/>
                <c:pt idx="0">
                  <c:v>All Students</c:v>
                </c:pt>
              </c:strCache>
            </c:strRef>
          </c:tx>
          <c:cat>
            <c:numRef>
              <c:f>Sheet1!$A$2:$A$4</c:f>
              <c:numCache>
                <c:formatCode>General</c:formatCode>
                <c:ptCount val="3"/>
                <c:pt idx="0">
                  <c:v>2012</c:v>
                </c:pt>
                <c:pt idx="1">
                  <c:v>2103</c:v>
                </c:pt>
                <c:pt idx="2">
                  <c:v>2014</c:v>
                </c:pt>
              </c:numCache>
            </c:numRef>
          </c:cat>
          <c:val>
            <c:numRef>
              <c:f>Sheet1!$B$2:$B$4</c:f>
              <c:numCache>
                <c:formatCode>0%</c:formatCode>
                <c:ptCount val="3"/>
                <c:pt idx="0">
                  <c:v>0.79</c:v>
                </c:pt>
                <c:pt idx="1">
                  <c:v>0.75000000000000022</c:v>
                </c:pt>
                <c:pt idx="2">
                  <c:v>0.74000000000000021</c:v>
                </c:pt>
              </c:numCache>
            </c:numRef>
          </c:val>
        </c:ser>
        <c:ser>
          <c:idx val="1"/>
          <c:order val="1"/>
          <c:tx>
            <c:strRef>
              <c:f>Sheet1!$C$1</c:f>
              <c:strCache>
                <c:ptCount val="1"/>
                <c:pt idx="0">
                  <c:v>Students with Disabilities</c:v>
                </c:pt>
              </c:strCache>
            </c:strRef>
          </c:tx>
          <c:cat>
            <c:numRef>
              <c:f>Sheet1!$A$2:$A$4</c:f>
              <c:numCache>
                <c:formatCode>General</c:formatCode>
                <c:ptCount val="3"/>
                <c:pt idx="0">
                  <c:v>2012</c:v>
                </c:pt>
                <c:pt idx="1">
                  <c:v>2103</c:v>
                </c:pt>
                <c:pt idx="2">
                  <c:v>2014</c:v>
                </c:pt>
              </c:numCache>
            </c:numRef>
          </c:cat>
          <c:val>
            <c:numRef>
              <c:f>Sheet1!$C$2:$C$4</c:f>
              <c:numCache>
                <c:formatCode>0%</c:formatCode>
                <c:ptCount val="3"/>
                <c:pt idx="0">
                  <c:v>0.44</c:v>
                </c:pt>
                <c:pt idx="1">
                  <c:v>0.35000000000000009</c:v>
                </c:pt>
                <c:pt idx="2">
                  <c:v>0.33000000000000013</c:v>
                </c:pt>
              </c:numCache>
            </c:numRef>
          </c:val>
        </c:ser>
        <c:ser>
          <c:idx val="2"/>
          <c:order val="2"/>
          <c:tx>
            <c:strRef>
              <c:f>Sheet1!$D$1</c:f>
              <c:strCache>
                <c:ptCount val="1"/>
                <c:pt idx="0">
                  <c:v>EL</c:v>
                </c:pt>
              </c:strCache>
            </c:strRef>
          </c:tx>
          <c:cat>
            <c:numRef>
              <c:f>Sheet1!$A$2:$A$4</c:f>
              <c:numCache>
                <c:formatCode>General</c:formatCode>
                <c:ptCount val="3"/>
                <c:pt idx="0">
                  <c:v>2012</c:v>
                </c:pt>
                <c:pt idx="1">
                  <c:v>2103</c:v>
                </c:pt>
                <c:pt idx="2">
                  <c:v>2014</c:v>
                </c:pt>
              </c:numCache>
            </c:numRef>
          </c:cat>
          <c:val>
            <c:numRef>
              <c:f>Sheet1!$D$2:$D$4</c:f>
              <c:numCache>
                <c:formatCode>0%</c:formatCode>
                <c:ptCount val="3"/>
                <c:pt idx="0">
                  <c:v>0.53</c:v>
                </c:pt>
                <c:pt idx="1">
                  <c:v>0.39000000000000012</c:v>
                </c:pt>
                <c:pt idx="2">
                  <c:v>0.41000000000000009</c:v>
                </c:pt>
              </c:numCache>
            </c:numRef>
          </c:val>
        </c:ser>
        <c:marker val="1"/>
        <c:axId val="88935424"/>
        <c:axId val="88983040"/>
      </c:lineChart>
      <c:catAx>
        <c:axId val="88935424"/>
        <c:scaling>
          <c:orientation val="minMax"/>
        </c:scaling>
        <c:axPos val="b"/>
        <c:numFmt formatCode="General" sourceLinked="1"/>
        <c:tickLblPos val="nextTo"/>
        <c:crossAx val="88983040"/>
        <c:crosses val="autoZero"/>
        <c:auto val="1"/>
        <c:lblAlgn val="ctr"/>
        <c:lblOffset val="100"/>
      </c:catAx>
      <c:valAx>
        <c:axId val="88983040"/>
        <c:scaling>
          <c:orientation val="minMax"/>
        </c:scaling>
        <c:axPos val="l"/>
        <c:numFmt formatCode="0%" sourceLinked="1"/>
        <c:tickLblPos val="nextTo"/>
        <c:crossAx val="88935424"/>
        <c:crosses val="autoZero"/>
        <c:crossBetween val="between"/>
      </c:valAx>
    </c:plotArea>
    <c:legend>
      <c:legendPos val="r"/>
      <c:layout/>
    </c:legend>
    <c:plotVisOnly val="1"/>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a:lstStyle/>
          <a:p>
            <a:pPr algn="ctr">
              <a:defRPr/>
            </a:pPr>
            <a:r>
              <a:rPr lang="en-US" sz="2000" b="1" i="0" baseline="0" dirty="0" smtClean="0"/>
              <a:t>6</a:t>
            </a:r>
            <a:r>
              <a:rPr lang="en-US" sz="2000" b="1" i="0" baseline="30000" dirty="0" smtClean="0"/>
              <a:t>th</a:t>
            </a:r>
            <a:r>
              <a:rPr lang="en-US" sz="2000" b="1" i="0" baseline="0" dirty="0" smtClean="0"/>
              <a:t> Grade Science - Willie J. Williams CRCT Data by Subgroup  </a:t>
            </a:r>
            <a:endParaRPr lang="en-US" sz="2400" dirty="0" smtClean="0"/>
          </a:p>
          <a:p>
            <a:pPr algn="ctr">
              <a:defRPr/>
            </a:pPr>
            <a:r>
              <a:rPr lang="en-US" sz="2000" b="1" i="0" baseline="0" dirty="0" smtClean="0"/>
              <a:t>3 years</a:t>
            </a:r>
            <a:endParaRPr lang="en-US" sz="2000" b="1" i="0" baseline="0" dirty="0"/>
          </a:p>
        </c:rich>
      </c:tx>
      <c:layout/>
    </c:title>
    <c:plotArea>
      <c:layout/>
      <c:barChart>
        <c:barDir val="bar"/>
        <c:grouping val="clustered"/>
        <c:ser>
          <c:idx val="0"/>
          <c:order val="0"/>
          <c:tx>
            <c:strRef>
              <c:f>Sheet1!$B$1</c:f>
              <c:strCache>
                <c:ptCount val="1"/>
                <c:pt idx="0">
                  <c:v>2012</c:v>
                </c:pt>
              </c:strCache>
            </c:strRef>
          </c:tx>
          <c:cat>
            <c:strRef>
              <c:f>Sheet1!$A$2:$A$7</c:f>
              <c:strCache>
                <c:ptCount val="6"/>
                <c:pt idx="0">
                  <c:v>All Students</c:v>
                </c:pt>
                <c:pt idx="1">
                  <c:v>African American</c:v>
                </c:pt>
                <c:pt idx="2">
                  <c:v>Hispanic</c:v>
                </c:pt>
                <c:pt idx="3">
                  <c:v>White</c:v>
                </c:pt>
                <c:pt idx="4">
                  <c:v>Students with Disabilities</c:v>
                </c:pt>
                <c:pt idx="5">
                  <c:v>EL</c:v>
                </c:pt>
              </c:strCache>
            </c:strRef>
          </c:cat>
          <c:val>
            <c:numRef>
              <c:f>Sheet1!$B$2:$B$7</c:f>
              <c:numCache>
                <c:formatCode>0%</c:formatCode>
                <c:ptCount val="6"/>
                <c:pt idx="0">
                  <c:v>0.72000000000000008</c:v>
                </c:pt>
                <c:pt idx="1">
                  <c:v>0.53</c:v>
                </c:pt>
                <c:pt idx="2">
                  <c:v>0.72000000000000008</c:v>
                </c:pt>
                <c:pt idx="3">
                  <c:v>0.82000000000000006</c:v>
                </c:pt>
                <c:pt idx="4">
                  <c:v>0.38000000000000006</c:v>
                </c:pt>
                <c:pt idx="5">
                  <c:v>0.52</c:v>
                </c:pt>
              </c:numCache>
            </c:numRef>
          </c:val>
        </c:ser>
        <c:ser>
          <c:idx val="1"/>
          <c:order val="1"/>
          <c:tx>
            <c:strRef>
              <c:f>Sheet1!$C$1</c:f>
              <c:strCache>
                <c:ptCount val="1"/>
                <c:pt idx="0">
                  <c:v>2013</c:v>
                </c:pt>
              </c:strCache>
            </c:strRef>
          </c:tx>
          <c:cat>
            <c:strRef>
              <c:f>Sheet1!$A$2:$A$7</c:f>
              <c:strCache>
                <c:ptCount val="6"/>
                <c:pt idx="0">
                  <c:v>All Students</c:v>
                </c:pt>
                <c:pt idx="1">
                  <c:v>African American</c:v>
                </c:pt>
                <c:pt idx="2">
                  <c:v>Hispanic</c:v>
                </c:pt>
                <c:pt idx="3">
                  <c:v>White</c:v>
                </c:pt>
                <c:pt idx="4">
                  <c:v>Students with Disabilities</c:v>
                </c:pt>
                <c:pt idx="5">
                  <c:v>EL</c:v>
                </c:pt>
              </c:strCache>
            </c:strRef>
          </c:cat>
          <c:val>
            <c:numRef>
              <c:f>Sheet1!$C$2:$C$7</c:f>
              <c:numCache>
                <c:formatCode>0%</c:formatCode>
                <c:ptCount val="6"/>
                <c:pt idx="0">
                  <c:v>0.65000000000000013</c:v>
                </c:pt>
                <c:pt idx="1">
                  <c:v>0.44</c:v>
                </c:pt>
                <c:pt idx="2">
                  <c:v>0.64000000000000012</c:v>
                </c:pt>
                <c:pt idx="3">
                  <c:v>0.79</c:v>
                </c:pt>
                <c:pt idx="4">
                  <c:v>0.31000000000000005</c:v>
                </c:pt>
                <c:pt idx="5">
                  <c:v>0.29000000000000004</c:v>
                </c:pt>
              </c:numCache>
            </c:numRef>
          </c:val>
        </c:ser>
        <c:ser>
          <c:idx val="2"/>
          <c:order val="2"/>
          <c:tx>
            <c:strRef>
              <c:f>Sheet1!$D$1</c:f>
              <c:strCache>
                <c:ptCount val="1"/>
                <c:pt idx="0">
                  <c:v>2014</c:v>
                </c:pt>
              </c:strCache>
            </c:strRef>
          </c:tx>
          <c:cat>
            <c:strRef>
              <c:f>Sheet1!$A$2:$A$7</c:f>
              <c:strCache>
                <c:ptCount val="6"/>
                <c:pt idx="0">
                  <c:v>All Students</c:v>
                </c:pt>
                <c:pt idx="1">
                  <c:v>African American</c:v>
                </c:pt>
                <c:pt idx="2">
                  <c:v>Hispanic</c:v>
                </c:pt>
                <c:pt idx="3">
                  <c:v>White</c:v>
                </c:pt>
                <c:pt idx="4">
                  <c:v>Students with Disabilities</c:v>
                </c:pt>
                <c:pt idx="5">
                  <c:v>EL</c:v>
                </c:pt>
              </c:strCache>
            </c:strRef>
          </c:cat>
          <c:val>
            <c:numRef>
              <c:f>Sheet1!$D$2:$D$7</c:f>
              <c:numCache>
                <c:formatCode>0%</c:formatCode>
                <c:ptCount val="6"/>
                <c:pt idx="0">
                  <c:v>0.71000000000000008</c:v>
                </c:pt>
                <c:pt idx="1">
                  <c:v>0.48000000000000004</c:v>
                </c:pt>
                <c:pt idx="2">
                  <c:v>0.77000000000000013</c:v>
                </c:pt>
                <c:pt idx="3">
                  <c:v>0.8</c:v>
                </c:pt>
                <c:pt idx="4">
                  <c:v>0.29000000000000004</c:v>
                </c:pt>
                <c:pt idx="5">
                  <c:v>0.51</c:v>
                </c:pt>
              </c:numCache>
            </c:numRef>
          </c:val>
        </c:ser>
        <c:axId val="89056384"/>
        <c:axId val="89087360"/>
      </c:barChart>
      <c:catAx>
        <c:axId val="89056384"/>
        <c:scaling>
          <c:orientation val="minMax"/>
        </c:scaling>
        <c:axPos val="l"/>
        <c:tickLblPos val="nextTo"/>
        <c:crossAx val="89087360"/>
        <c:crosses val="autoZero"/>
        <c:auto val="1"/>
        <c:lblAlgn val="ctr"/>
        <c:lblOffset val="100"/>
      </c:catAx>
      <c:valAx>
        <c:axId val="89087360"/>
        <c:scaling>
          <c:orientation val="minMax"/>
        </c:scaling>
        <c:axPos val="b"/>
        <c:majorGridlines/>
        <c:numFmt formatCode="0%" sourceLinked="1"/>
        <c:tickLblPos val="nextTo"/>
        <c:crossAx val="89056384"/>
        <c:crosses val="autoZero"/>
        <c:crossBetween val="between"/>
      </c:valAx>
    </c:plotArea>
    <c:legend>
      <c:legendPos val="r"/>
      <c:layout/>
    </c:legend>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pPr/>
              <a:t>7/15/2014</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pPr/>
              <a:t>‹#›</a:t>
            </a:fld>
            <a:endParaRPr dirty="0"/>
          </a:p>
        </p:txBody>
      </p:sp>
    </p:spTree>
    <p:extLst>
      <p:ext uri="{BB962C8B-B14F-4D97-AF65-F5344CB8AC3E}">
        <p14:creationId xmlns:p14="http://schemas.microsoft.com/office/powerpoint/2010/main" xmlns=""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pPr/>
              <a:t>7/15/2014</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pPr/>
              <a:t>‹#›</a:t>
            </a:fld>
            <a:endParaRPr dirty="0"/>
          </a:p>
        </p:txBody>
      </p:sp>
    </p:spTree>
    <p:extLst>
      <p:ext uri="{BB962C8B-B14F-4D97-AF65-F5344CB8AC3E}">
        <p14:creationId xmlns:p14="http://schemas.microsoft.com/office/powerpoint/2010/main" xmlns=""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a:pPr/>
              <a:t>1</a:t>
            </a:fld>
            <a:endParaRPr lang="en-US" dirty="0"/>
          </a:p>
        </p:txBody>
      </p:sp>
    </p:spTree>
    <p:extLst>
      <p:ext uri="{BB962C8B-B14F-4D97-AF65-F5344CB8AC3E}">
        <p14:creationId xmlns:p14="http://schemas.microsoft.com/office/powerpoint/2010/main" xmlns="" val="3407789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a:pPr/>
              <a:t>3</a:t>
            </a:fld>
            <a:endParaRPr lang="en-US" dirty="0"/>
          </a:p>
        </p:txBody>
      </p:sp>
    </p:spTree>
    <p:extLst>
      <p:ext uri="{BB962C8B-B14F-4D97-AF65-F5344CB8AC3E}">
        <p14:creationId xmlns:p14="http://schemas.microsoft.com/office/powerpoint/2010/main" xmlns="" val="79543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a:t>Click to edit Master title style</a:t>
            </a: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edit Master subtitle style</a:t>
            </a: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xmlns="" val="6743566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pPr/>
              <a:t>7/15/2014</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pPr/>
              <a:t>‹#›</a:t>
            </a:fld>
            <a:endParaRPr dirty="0"/>
          </a:p>
        </p:txBody>
      </p:sp>
    </p:spTree>
    <p:extLst>
      <p:ext uri="{BB962C8B-B14F-4D97-AF65-F5344CB8AC3E}">
        <p14:creationId xmlns:p14="http://schemas.microsoft.com/office/powerpoint/2010/main" xmlns="" val="21267935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a:t>Click to edit Master title style</a:t>
            </a: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pPr/>
              <a:t>7/15/2014</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pPr/>
              <a:t>‹#›</a:t>
            </a:fld>
            <a:endParaRPr dirty="0"/>
          </a:p>
        </p:txBody>
      </p:sp>
    </p:spTree>
    <p:extLst>
      <p:ext uri="{BB962C8B-B14F-4D97-AF65-F5344CB8AC3E}">
        <p14:creationId xmlns:p14="http://schemas.microsoft.com/office/powerpoint/2010/main" xmlns="" val="22117910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p>
            <a:r>
              <a:rPr/>
              <a:t>Click to edit Master title style</a:t>
            </a: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9AFE8FB1-0A7A-443E-AAF7-31D4FA1AA312}" type="datetimeFigureOut">
              <a:rPr lang="en-US"/>
              <a:pPr/>
              <a:t>7/15/2014</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pPr/>
              <a:t>‹#›</a:t>
            </a:fld>
            <a:endParaRPr dirty="0"/>
          </a:p>
        </p:txBody>
      </p:sp>
    </p:spTree>
    <p:extLst>
      <p:ext uri="{BB962C8B-B14F-4D97-AF65-F5344CB8AC3E}">
        <p14:creationId xmlns:p14="http://schemas.microsoft.com/office/powerpoint/2010/main" xmlns="" val="26144726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a:t>Click to edit Master title style</a:t>
            </a: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pPr/>
              <a:t>7/15/2014</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pPr/>
              <a:t>‹#›</a:t>
            </a:fld>
            <a:endParaRPr dirty="0"/>
          </a:p>
        </p:txBody>
      </p:sp>
    </p:spTree>
    <p:extLst>
      <p:ext uri="{BB962C8B-B14F-4D97-AF65-F5344CB8AC3E}">
        <p14:creationId xmlns:p14="http://schemas.microsoft.com/office/powerpoint/2010/main" xmlns="" val="40587977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p>
            <a:r>
              <a:rPr/>
              <a:t>Click to edit Master title style</a:t>
            </a: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9AFE8FB1-0A7A-443E-AAF7-31D4FA1AA312}" type="datetimeFigureOut">
              <a:rPr lang="en-US"/>
              <a:pPr/>
              <a:t>7/15/2014</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pPr/>
              <a:t>‹#›</a:t>
            </a:fld>
            <a:endParaRPr dirty="0"/>
          </a:p>
        </p:txBody>
      </p:sp>
    </p:spTree>
    <p:extLst>
      <p:ext uri="{BB962C8B-B14F-4D97-AF65-F5344CB8AC3E}">
        <p14:creationId xmlns:p14="http://schemas.microsoft.com/office/powerpoint/2010/main" xmlns="" val="16832941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a:t>Click to edit Master title style</a:t>
            </a: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9AFE8FB1-0A7A-443E-AAF7-31D4FA1AA312}" type="datetimeFigureOut">
              <a:rPr lang="en-US"/>
              <a:pPr/>
              <a:t>7/15/2014</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25BA54BD-C84D-46CE-8B72-31BFB26ABA43}" type="slidenum">
              <a:rPr/>
              <a:pPr/>
              <a:t>‹#›</a:t>
            </a:fld>
            <a:endParaRPr dirty="0"/>
          </a:p>
        </p:txBody>
      </p:sp>
    </p:spTree>
    <p:extLst>
      <p:ext uri="{BB962C8B-B14F-4D97-AF65-F5344CB8AC3E}">
        <p14:creationId xmlns:p14="http://schemas.microsoft.com/office/powerpoint/2010/main" xmlns="" val="41824918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9AFE8FB1-0A7A-443E-AAF7-31D4FA1AA312}" type="datetimeFigureOut">
              <a:rPr lang="en-US"/>
              <a:pPr/>
              <a:t>7/15/2014</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25BA54BD-C84D-46CE-8B72-31BFB26ABA43}" type="slidenum">
              <a:rPr/>
              <a:pPr/>
              <a:t>‹#›</a:t>
            </a:fld>
            <a:endParaRPr dirty="0"/>
          </a:p>
        </p:txBody>
      </p:sp>
    </p:spTree>
    <p:extLst>
      <p:ext uri="{BB962C8B-B14F-4D97-AF65-F5344CB8AC3E}">
        <p14:creationId xmlns:p14="http://schemas.microsoft.com/office/powerpoint/2010/main" xmlns="" val="25315614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pPr/>
              <a:t>7/15/2014</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25BA54BD-C84D-46CE-8B72-31BFB26ABA43}" type="slidenum">
              <a:rPr/>
              <a:pPr/>
              <a:t>‹#›</a:t>
            </a:fld>
            <a:endParaRPr dirty="0"/>
          </a:p>
        </p:txBody>
      </p:sp>
    </p:spTree>
    <p:extLst>
      <p:ext uri="{BB962C8B-B14F-4D97-AF65-F5344CB8AC3E}">
        <p14:creationId xmlns:p14="http://schemas.microsoft.com/office/powerpoint/2010/main" xmlns="" val="14059666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a:t>Click to edit Master title style</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pPr/>
              <a:t>7/15/2014</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pPr/>
              <a:t>‹#›</a:t>
            </a:fld>
            <a:endParaRPr dirty="0"/>
          </a:p>
        </p:txBody>
      </p:sp>
    </p:spTree>
    <p:extLst>
      <p:ext uri="{BB962C8B-B14F-4D97-AF65-F5344CB8AC3E}">
        <p14:creationId xmlns:p14="http://schemas.microsoft.com/office/powerpoint/2010/main" xmlns="" val="9621166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a:t>Click to edit Master title style</a:t>
            </a: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dirty="0"/>
              <a:t>Click icon to add picture</a:t>
            </a: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pPr/>
              <a:t>7/15/2014</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pPr/>
              <a:t>‹#›</a:t>
            </a:fld>
            <a:endParaRPr dirty="0"/>
          </a:p>
        </p:txBody>
      </p:sp>
    </p:spTree>
    <p:extLst>
      <p:ext uri="{BB962C8B-B14F-4D97-AF65-F5344CB8AC3E}">
        <p14:creationId xmlns:p14="http://schemas.microsoft.com/office/powerpoint/2010/main" xmlns="" val="3617694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7/15/2014</a:t>
            </a:fld>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dirty="0"/>
          </a:p>
        </p:txBody>
      </p:sp>
    </p:spTree>
    <p:extLst>
      <p:ext uri="{BB962C8B-B14F-4D97-AF65-F5344CB8AC3E}">
        <p14:creationId xmlns:p14="http://schemas.microsoft.com/office/powerpoint/2010/main" xmlns=""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5.xml"/><Relationship Id="rId1" Type="http://schemas.openxmlformats.org/officeDocument/2006/relationships/audio" Target="../media/audio10.wav"/><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5.xml"/><Relationship Id="rId1" Type="http://schemas.openxmlformats.org/officeDocument/2006/relationships/audio" Target="../media/audio11.wav"/><Relationship Id="rId5" Type="http://schemas.openxmlformats.org/officeDocument/2006/relationships/image" Target="../media/image5.png"/><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5.xml"/><Relationship Id="rId1" Type="http://schemas.openxmlformats.org/officeDocument/2006/relationships/audio" Target="../media/audio12.wav"/><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5.xml"/><Relationship Id="rId1" Type="http://schemas.openxmlformats.org/officeDocument/2006/relationships/audio" Target="../media/audio13.wav"/><Relationship Id="rId5" Type="http://schemas.openxmlformats.org/officeDocument/2006/relationships/image" Target="../media/image3.png"/><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audio" Target="../media/audio14.wav"/></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Layout" Target="../slideLayouts/slideLayout6.xml"/><Relationship Id="rId1" Type="http://schemas.openxmlformats.org/officeDocument/2006/relationships/audio" Target="../media/audio15.wav"/><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6.wav"/></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17.wav"/></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3.wav"/><Relationship Id="rId5" Type="http://schemas.openxmlformats.org/officeDocument/2006/relationships/image" Target="../media/image3.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onsolas"/>
              </a:rPr>
              <a:t>Data Overview</a:t>
            </a:r>
            <a:endParaRPr lang="en-US" dirty="0"/>
          </a:p>
        </p:txBody>
      </p:sp>
      <p:sp>
        <p:nvSpPr>
          <p:cNvPr id="3" name="Subtitle 2"/>
          <p:cNvSpPr>
            <a:spLocks noGrp="1"/>
          </p:cNvSpPr>
          <p:nvPr>
            <p:ph type="subTitle" idx="1"/>
          </p:nvPr>
        </p:nvSpPr>
        <p:spPr/>
        <p:txBody>
          <a:bodyPr>
            <a:normAutofit fontScale="92500" lnSpcReduction="20000"/>
          </a:bodyPr>
          <a:lstStyle/>
          <a:p>
            <a:r>
              <a:rPr lang="en-US" dirty="0"/>
              <a:t>Willie J. Williams Middle </a:t>
            </a:r>
            <a:r>
              <a:rPr lang="en-US" dirty="0" smtClean="0"/>
              <a:t>School</a:t>
            </a:r>
          </a:p>
          <a:p>
            <a:r>
              <a:rPr lang="en-US" dirty="0" smtClean="0"/>
              <a:t>For Staff Use</a:t>
            </a:r>
          </a:p>
          <a:p>
            <a:r>
              <a:rPr lang="en-US" dirty="0" smtClean="0"/>
              <a:t>July 14, </a:t>
            </a:r>
            <a:r>
              <a:rPr lang="en-US" dirty="0" smtClean="0"/>
              <a:t>2014</a:t>
            </a:r>
          </a:p>
          <a:p>
            <a:r>
              <a:rPr lang="en-US" dirty="0" smtClean="0"/>
              <a:t>Presented by Heather Brown &amp; Shana </a:t>
            </a:r>
            <a:r>
              <a:rPr lang="en-US" dirty="0" err="1" smtClean="0"/>
              <a:t>Lampman</a:t>
            </a:r>
            <a:endParaRPr lang="en-US" dirty="0"/>
          </a:p>
        </p:txBody>
      </p:sp>
      <p:pic>
        <p:nvPicPr>
          <p:cNvPr id="8" name="~PP1026.WAV">
            <a:hlinkClick r:id="" action="ppaction://media"/>
          </p:cNvPr>
          <p:cNvPicPr>
            <a:picLocks noRot="1" noChangeAspect="1"/>
          </p:cNvPicPr>
          <p:nvPr>
            <a:wavAudioFile r:embed="rId1" name="~PP1026.WAV"/>
          </p:nvPr>
        </p:nvPicPr>
        <p:blipFill>
          <a:blip r:embed="rId4" cstate="print"/>
          <a:stretch>
            <a:fillRect/>
          </a:stretch>
        </p:blipFill>
        <p:spPr>
          <a:xfrm>
            <a:off x="11741150" y="6410325"/>
            <a:ext cx="304800" cy="304800"/>
          </a:xfrm>
          <a:prstGeom prst="rect">
            <a:avLst/>
          </a:prstGeom>
        </p:spPr>
      </p:pic>
    </p:spTree>
    <p:extLst>
      <p:ext uri="{BB962C8B-B14F-4D97-AF65-F5344CB8AC3E}">
        <p14:creationId xmlns:p14="http://schemas.microsoft.com/office/powerpoint/2010/main" xmlns="" val="1920111014"/>
      </p:ext>
    </p:extLst>
  </p:cSld>
  <p:clrMapOvr>
    <a:masterClrMapping/>
  </p:clrMapOvr>
  <p:transition spd="med" advTm="69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a:t>
            </a:r>
            <a:r>
              <a:rPr lang="en-US" baseline="30000" dirty="0" smtClean="0"/>
              <a:t>th</a:t>
            </a:r>
            <a:r>
              <a:rPr lang="en-US" dirty="0" smtClean="0"/>
              <a:t> Grade Math Subgroups – Meeting or Exceeding Standards on CRCT</a:t>
            </a:r>
            <a:endParaRPr lang="en-US" dirty="0"/>
          </a:p>
        </p:txBody>
      </p:sp>
      <p:graphicFrame>
        <p:nvGraphicFramePr>
          <p:cNvPr id="7" name="Chart 6"/>
          <p:cNvGraphicFramePr/>
          <p:nvPr/>
        </p:nvGraphicFramePr>
        <p:xfrm>
          <a:off x="1446212" y="1729946"/>
          <a:ext cx="9829799" cy="4407682"/>
        </p:xfrm>
        <a:graphic>
          <a:graphicData uri="http://schemas.openxmlformats.org/drawingml/2006/chart">
            <c:chart xmlns:c="http://schemas.openxmlformats.org/drawingml/2006/chart" xmlns:r="http://schemas.openxmlformats.org/officeDocument/2006/relationships" r:id="rId3"/>
          </a:graphicData>
        </a:graphic>
      </p:graphicFrame>
      <p:pic>
        <p:nvPicPr>
          <p:cNvPr id="6" name="~PP1597.WAV">
            <a:hlinkClick r:id="" action="ppaction://media"/>
          </p:cNvPr>
          <p:cNvPicPr>
            <a:picLocks noRot="1" noChangeAspect="1"/>
          </p:cNvPicPr>
          <p:nvPr>
            <a:wavAudioFile r:embed="rId1" name="~PP1597.WAV"/>
          </p:nvPr>
        </p:nvPicPr>
        <p:blipFill>
          <a:blip r:embed="rId4" cstate="print"/>
          <a:stretch>
            <a:fillRect/>
          </a:stretch>
        </p:blipFill>
        <p:spPr>
          <a:xfrm>
            <a:off x="11741150" y="6410325"/>
            <a:ext cx="304800" cy="304800"/>
          </a:xfrm>
          <a:prstGeom prst="rect">
            <a:avLst/>
          </a:prstGeom>
        </p:spPr>
      </p:pic>
    </p:spTree>
    <p:extLst>
      <p:ext uri="{BB962C8B-B14F-4D97-AF65-F5344CB8AC3E}">
        <p14:creationId xmlns:p14="http://schemas.microsoft.com/office/powerpoint/2010/main" xmlns="" val="4135151317"/>
      </p:ext>
    </p:extLst>
  </p:cSld>
  <p:clrMapOvr>
    <a:masterClrMapping/>
  </p:clrMapOvr>
  <p:transition spd="med" advTm="6375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a:t>
            </a:r>
            <a:r>
              <a:rPr lang="en-US" baseline="30000" dirty="0" smtClean="0"/>
              <a:t>th</a:t>
            </a:r>
            <a:r>
              <a:rPr lang="en-US" dirty="0" smtClean="0"/>
              <a:t> Grade Math Subgroups – Meeting or Exceeding Standards on CRCT</a:t>
            </a:r>
            <a:endParaRPr lang="en-US" dirty="0"/>
          </a:p>
        </p:txBody>
      </p:sp>
      <p:graphicFrame>
        <p:nvGraphicFramePr>
          <p:cNvPr id="4" name="Chart 3"/>
          <p:cNvGraphicFramePr/>
          <p:nvPr/>
        </p:nvGraphicFramePr>
        <p:xfrm>
          <a:off x="912812" y="1952897"/>
          <a:ext cx="533400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6551612" y="1981200"/>
          <a:ext cx="5029200" cy="3886200"/>
        </p:xfrm>
        <a:graphic>
          <a:graphicData uri="http://schemas.openxmlformats.org/drawingml/2006/chart">
            <c:chart xmlns:c="http://schemas.openxmlformats.org/drawingml/2006/chart" xmlns:r="http://schemas.openxmlformats.org/officeDocument/2006/relationships" r:id="rId4"/>
          </a:graphicData>
        </a:graphic>
      </p:graphicFrame>
      <p:pic>
        <p:nvPicPr>
          <p:cNvPr id="7" name="~PP371.WAV">
            <a:hlinkClick r:id="" action="ppaction://media"/>
          </p:cNvPr>
          <p:cNvPicPr>
            <a:picLocks noRot="1" noChangeAspect="1"/>
          </p:cNvPicPr>
          <p:nvPr>
            <a:wavAudioFile r:embed="rId1" name="~PP371.WAV"/>
          </p:nvPr>
        </p:nvPicPr>
        <p:blipFill>
          <a:blip r:embed="rId5" cstate="print"/>
          <a:stretch>
            <a:fillRect/>
          </a:stretch>
        </p:blipFill>
        <p:spPr>
          <a:xfrm>
            <a:off x="11741150" y="6410325"/>
            <a:ext cx="304800" cy="304800"/>
          </a:xfrm>
          <a:prstGeom prst="rect">
            <a:avLst/>
          </a:prstGeom>
        </p:spPr>
      </p:pic>
    </p:spTree>
    <p:extLst>
      <p:ext uri="{BB962C8B-B14F-4D97-AF65-F5344CB8AC3E}">
        <p14:creationId xmlns:p14="http://schemas.microsoft.com/office/powerpoint/2010/main" xmlns="" val="4135151317"/>
      </p:ext>
    </p:extLst>
  </p:cSld>
  <p:clrMapOvr>
    <a:masterClrMapping/>
  </p:clrMapOvr>
  <p:transition spd="med" advTm="7501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a:t>
            </a:r>
            <a:r>
              <a:rPr lang="en-US" baseline="30000" dirty="0" smtClean="0"/>
              <a:t>th</a:t>
            </a:r>
            <a:r>
              <a:rPr lang="en-US" dirty="0" smtClean="0"/>
              <a:t> Grade Science Subgroups – Meeting or Exceeding Standards on CRCT</a:t>
            </a:r>
            <a:endParaRPr lang="en-US" dirty="0"/>
          </a:p>
        </p:txBody>
      </p:sp>
      <p:graphicFrame>
        <p:nvGraphicFramePr>
          <p:cNvPr id="7" name="Chart 6"/>
          <p:cNvGraphicFramePr/>
          <p:nvPr/>
        </p:nvGraphicFramePr>
        <p:xfrm>
          <a:off x="1446212" y="1729946"/>
          <a:ext cx="9829799" cy="440768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P31.WAV">
            <a:hlinkClick r:id="" action="ppaction://media"/>
          </p:cNvPr>
          <p:cNvPicPr>
            <a:picLocks noRot="1" noChangeAspect="1"/>
          </p:cNvPicPr>
          <p:nvPr>
            <a:wavAudioFile r:embed="rId1" name="~PP31.WAV"/>
          </p:nvPr>
        </p:nvPicPr>
        <p:blipFill>
          <a:blip r:embed="rId4" cstate="print"/>
          <a:stretch>
            <a:fillRect/>
          </a:stretch>
        </p:blipFill>
        <p:spPr>
          <a:xfrm>
            <a:off x="11741150" y="6410325"/>
            <a:ext cx="304800" cy="304800"/>
          </a:xfrm>
          <a:prstGeom prst="rect">
            <a:avLst/>
          </a:prstGeom>
        </p:spPr>
      </p:pic>
    </p:spTree>
    <p:extLst>
      <p:ext uri="{BB962C8B-B14F-4D97-AF65-F5344CB8AC3E}">
        <p14:creationId xmlns:p14="http://schemas.microsoft.com/office/powerpoint/2010/main" xmlns="" val="4135151317"/>
      </p:ext>
    </p:extLst>
  </p:cSld>
  <p:clrMapOvr>
    <a:masterClrMapping/>
  </p:clrMapOvr>
  <p:transition spd="med" advTm="832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a:t>
            </a:r>
            <a:r>
              <a:rPr lang="en-US" baseline="30000" dirty="0" smtClean="0"/>
              <a:t>th</a:t>
            </a:r>
            <a:r>
              <a:rPr lang="en-US" dirty="0" smtClean="0"/>
              <a:t> Grade Science Subgroups – Meeting or Exceeding Standards on CRCT</a:t>
            </a:r>
            <a:endParaRPr lang="en-US" dirty="0"/>
          </a:p>
        </p:txBody>
      </p:sp>
      <p:graphicFrame>
        <p:nvGraphicFramePr>
          <p:cNvPr id="4" name="Chart 3"/>
          <p:cNvGraphicFramePr/>
          <p:nvPr/>
        </p:nvGraphicFramePr>
        <p:xfrm>
          <a:off x="912812" y="1981200"/>
          <a:ext cx="533400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6551612" y="1981200"/>
          <a:ext cx="5029200" cy="38862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P2810.WAV">
            <a:hlinkClick r:id="" action="ppaction://media"/>
          </p:cNvPr>
          <p:cNvPicPr>
            <a:picLocks noRot="1" noChangeAspect="1"/>
          </p:cNvPicPr>
          <p:nvPr>
            <a:wavAudioFile r:embed="rId1" name="~PP2810.WAV"/>
          </p:nvPr>
        </p:nvPicPr>
        <p:blipFill>
          <a:blip r:embed="rId5" cstate="print"/>
          <a:stretch>
            <a:fillRect/>
          </a:stretch>
        </p:blipFill>
        <p:spPr>
          <a:xfrm>
            <a:off x="11741150" y="6410325"/>
            <a:ext cx="304800" cy="304800"/>
          </a:xfrm>
          <a:prstGeom prst="rect">
            <a:avLst/>
          </a:prstGeom>
        </p:spPr>
      </p:pic>
    </p:spTree>
    <p:extLst>
      <p:ext uri="{BB962C8B-B14F-4D97-AF65-F5344CB8AC3E}">
        <p14:creationId xmlns:p14="http://schemas.microsoft.com/office/powerpoint/2010/main" xmlns="" val="4135151317"/>
      </p:ext>
    </p:extLst>
  </p:cSld>
  <p:clrMapOvr>
    <a:masterClrMapping/>
  </p:clrMapOvr>
  <p:transition spd="med" advTm="6000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 Focus – </a:t>
            </a:r>
            <a:br>
              <a:rPr lang="en-US" dirty="0" smtClean="0"/>
            </a:br>
            <a:r>
              <a:rPr lang="en-US" dirty="0" smtClean="0"/>
              <a:t>6</a:t>
            </a:r>
            <a:r>
              <a:rPr lang="en-US" baseline="30000" dirty="0" smtClean="0"/>
              <a:t>th</a:t>
            </a:r>
            <a:r>
              <a:rPr lang="en-US" dirty="0" smtClean="0"/>
              <a:t> Grade Math or Science? </a:t>
            </a:r>
            <a:endParaRPr lang="en-US" dirty="0"/>
          </a:p>
        </p:txBody>
      </p:sp>
      <p:sp>
        <p:nvSpPr>
          <p:cNvPr id="5" name="Content Placeholder 4"/>
          <p:cNvSpPr>
            <a:spLocks noGrp="1"/>
          </p:cNvSpPr>
          <p:nvPr>
            <p:ph sz="half" idx="1"/>
          </p:nvPr>
        </p:nvSpPr>
        <p:spPr>
          <a:xfrm>
            <a:off x="1522413" y="1905000"/>
            <a:ext cx="9905999" cy="4267200"/>
          </a:xfrm>
        </p:spPr>
        <p:txBody>
          <a:bodyPr>
            <a:normAutofit/>
          </a:bodyPr>
          <a:lstStyle/>
          <a:p>
            <a:r>
              <a:rPr lang="en-US" sz="3200" dirty="0" smtClean="0"/>
              <a:t>Both 6</a:t>
            </a:r>
            <a:r>
              <a:rPr lang="en-US" sz="3200" baseline="30000" dirty="0" smtClean="0"/>
              <a:t>th</a:t>
            </a:r>
            <a:r>
              <a:rPr lang="en-US" sz="3200" dirty="0" smtClean="0"/>
              <a:t> Grade Math and 6</a:t>
            </a:r>
            <a:r>
              <a:rPr lang="en-US" sz="3200" baseline="30000" dirty="0" smtClean="0"/>
              <a:t>th</a:t>
            </a:r>
            <a:r>
              <a:rPr lang="en-US" sz="3200" dirty="0" smtClean="0"/>
              <a:t> Grade Science are areas of weakness</a:t>
            </a:r>
          </a:p>
          <a:p>
            <a:r>
              <a:rPr lang="en-US" sz="3200" dirty="0" smtClean="0"/>
              <a:t>Based on the data, our focus will be on 6</a:t>
            </a:r>
            <a:r>
              <a:rPr lang="en-US" sz="3200" baseline="30000" dirty="0" smtClean="0"/>
              <a:t>th</a:t>
            </a:r>
            <a:r>
              <a:rPr lang="en-US" sz="3200" dirty="0" smtClean="0"/>
              <a:t> Grade Math due to the fact that the Meets/Exceeds percentages have declined each year</a:t>
            </a:r>
            <a:endParaRPr lang="en-US" sz="3200" dirty="0"/>
          </a:p>
        </p:txBody>
      </p:sp>
      <p:pic>
        <p:nvPicPr>
          <p:cNvPr id="4" name="~PP580.WAV">
            <a:hlinkClick r:id="" action="ppaction://media"/>
          </p:cNvPr>
          <p:cNvPicPr>
            <a:picLocks noRot="1" noChangeAspect="1"/>
          </p:cNvPicPr>
          <p:nvPr>
            <a:wavAudioFile r:embed="rId1" name="~PP580.WAV"/>
          </p:nvPr>
        </p:nvPicPr>
        <p:blipFill>
          <a:blip r:embed="rId3" cstate="print"/>
          <a:stretch>
            <a:fillRect/>
          </a:stretch>
        </p:blipFill>
        <p:spPr>
          <a:xfrm>
            <a:off x="11741150" y="6410325"/>
            <a:ext cx="304800" cy="304800"/>
          </a:xfrm>
          <a:prstGeom prst="rect">
            <a:avLst/>
          </a:prstGeom>
        </p:spPr>
      </p:pic>
    </p:spTree>
    <p:extLst>
      <p:ext uri="{BB962C8B-B14F-4D97-AF65-F5344CB8AC3E}">
        <p14:creationId xmlns:p14="http://schemas.microsoft.com/office/powerpoint/2010/main" xmlns="" val="1989555738"/>
      </p:ext>
    </p:extLst>
  </p:cSld>
  <p:clrMapOvr>
    <a:masterClrMapping/>
  </p:clrMapOvr>
  <p:transition spd="med" advTm="2634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a:t>
            </a:r>
            <a:r>
              <a:rPr lang="en-US" baseline="30000" dirty="0" smtClean="0"/>
              <a:t>th</a:t>
            </a:r>
            <a:r>
              <a:rPr lang="en-US" dirty="0" smtClean="0"/>
              <a:t> Grade Mathematics by Domain </a:t>
            </a:r>
            <a:br>
              <a:rPr lang="en-US" dirty="0" smtClean="0"/>
            </a:br>
            <a:r>
              <a:rPr lang="en-US" dirty="0" smtClean="0"/>
              <a:t>2014 CRCT Data – Williams Middle School</a:t>
            </a:r>
            <a:endParaRPr lang="en-US" dirty="0"/>
          </a:p>
        </p:txBody>
      </p:sp>
      <p:graphicFrame>
        <p:nvGraphicFramePr>
          <p:cNvPr id="3" name="Chart 2"/>
          <p:cNvGraphicFramePr/>
          <p:nvPr/>
        </p:nvGraphicFramePr>
        <p:xfrm>
          <a:off x="2031471" y="1676400"/>
          <a:ext cx="8025341" cy="4461228"/>
        </p:xfrm>
        <a:graphic>
          <a:graphicData uri="http://schemas.openxmlformats.org/drawingml/2006/chart">
            <c:chart xmlns:c="http://schemas.openxmlformats.org/drawingml/2006/chart" xmlns:r="http://schemas.openxmlformats.org/officeDocument/2006/relationships" r:id="rId3"/>
          </a:graphicData>
        </a:graphic>
      </p:graphicFrame>
      <p:pic>
        <p:nvPicPr>
          <p:cNvPr id="4" name="~PP117.WAV">
            <a:hlinkClick r:id="" action="ppaction://media"/>
          </p:cNvPr>
          <p:cNvPicPr>
            <a:picLocks noRot="1" noChangeAspect="1"/>
          </p:cNvPicPr>
          <p:nvPr>
            <a:wavAudioFile r:embed="rId1" name="~PP117.WAV"/>
          </p:nvPr>
        </p:nvPicPr>
        <p:blipFill>
          <a:blip r:embed="rId4" cstate="print"/>
          <a:stretch>
            <a:fillRect/>
          </a:stretch>
        </p:blipFill>
        <p:spPr>
          <a:xfrm>
            <a:off x="11741150" y="6410325"/>
            <a:ext cx="304800" cy="304800"/>
          </a:xfrm>
          <a:prstGeom prst="rect">
            <a:avLst/>
          </a:prstGeom>
        </p:spPr>
      </p:pic>
    </p:spTree>
    <p:extLst>
      <p:ext uri="{BB962C8B-B14F-4D97-AF65-F5344CB8AC3E}">
        <p14:creationId xmlns:p14="http://schemas.microsoft.com/office/powerpoint/2010/main" xmlns="" val="2215894925"/>
      </p:ext>
    </p:extLst>
  </p:cSld>
  <p:clrMapOvr>
    <a:masterClrMapping/>
  </p:clrMapOvr>
  <p:transition spd="med" advTm="772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Observations on 6</a:t>
            </a:r>
            <a:r>
              <a:rPr lang="en-US" baseline="30000" dirty="0" smtClean="0"/>
              <a:t>th</a:t>
            </a:r>
            <a:r>
              <a:rPr lang="en-US" dirty="0" smtClean="0"/>
              <a:t> Grade Math Domains on CRCT Data at Williams Middle School (2104)</a:t>
            </a:r>
            <a:endParaRPr lang="en-US" dirty="0"/>
          </a:p>
        </p:txBody>
      </p:sp>
      <p:sp>
        <p:nvSpPr>
          <p:cNvPr id="3" name="Content Placeholder 2"/>
          <p:cNvSpPr>
            <a:spLocks noGrp="1"/>
          </p:cNvSpPr>
          <p:nvPr>
            <p:ph idx="1"/>
          </p:nvPr>
        </p:nvSpPr>
        <p:spPr/>
        <p:txBody>
          <a:bodyPr/>
          <a:lstStyle/>
          <a:p>
            <a:r>
              <a:rPr lang="en-US" sz="2800" dirty="0" smtClean="0"/>
              <a:t>The domains of Numbers and Operations and Algebra are relative strengths in 6</a:t>
            </a:r>
            <a:r>
              <a:rPr lang="en-US" sz="2800" baseline="30000" dirty="0" smtClean="0"/>
              <a:t>th</a:t>
            </a:r>
            <a:r>
              <a:rPr lang="en-US" sz="2800" dirty="0" smtClean="0"/>
              <a:t> Grade Mathematics</a:t>
            </a:r>
          </a:p>
          <a:p>
            <a:r>
              <a:rPr lang="en-US" sz="2800" dirty="0" smtClean="0"/>
              <a:t> Measurement is a weaker domain </a:t>
            </a:r>
          </a:p>
          <a:p>
            <a:r>
              <a:rPr lang="en-US" sz="2800" dirty="0" smtClean="0"/>
              <a:t>Data Analysis and Probability is the weakest area in 6</a:t>
            </a:r>
            <a:r>
              <a:rPr lang="en-US" sz="2800" baseline="30000" dirty="0" smtClean="0"/>
              <a:t>th</a:t>
            </a:r>
            <a:r>
              <a:rPr lang="en-US" sz="2800" dirty="0" smtClean="0"/>
              <a:t> grade Mathematics based on 2014 CRCT scores</a:t>
            </a:r>
          </a:p>
          <a:p>
            <a:endParaRPr lang="en-US" dirty="0"/>
          </a:p>
        </p:txBody>
      </p:sp>
      <p:pic>
        <p:nvPicPr>
          <p:cNvPr id="4" name="~PP2685.WAV">
            <a:hlinkClick r:id="" action="ppaction://media"/>
          </p:cNvPr>
          <p:cNvPicPr>
            <a:picLocks noRot="1" noChangeAspect="1"/>
          </p:cNvPicPr>
          <p:nvPr>
            <a:wavAudioFile r:embed="rId1" name="~PP2685.WAV"/>
          </p:nvPr>
        </p:nvPicPr>
        <p:blipFill>
          <a:blip r:embed="rId3" cstate="print"/>
          <a:stretch>
            <a:fillRect/>
          </a:stretch>
        </p:blipFill>
        <p:spPr>
          <a:xfrm>
            <a:off x="11741150" y="6410325"/>
            <a:ext cx="304800" cy="304800"/>
          </a:xfrm>
          <a:prstGeom prst="rect">
            <a:avLst/>
          </a:prstGeom>
        </p:spPr>
      </p:pic>
    </p:spTree>
    <p:extLst>
      <p:ext uri="{BB962C8B-B14F-4D97-AF65-F5344CB8AC3E}">
        <p14:creationId xmlns:p14="http://schemas.microsoft.com/office/powerpoint/2010/main" xmlns="" val="465021443"/>
      </p:ext>
    </p:extLst>
  </p:cSld>
  <p:clrMapOvr>
    <a:masterClrMapping/>
  </p:clrMapOvr>
  <p:transition spd="med" advTm="2704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can we do? </a:t>
            </a:r>
            <a:endParaRPr lang="en-US" sz="3600" dirty="0"/>
          </a:p>
        </p:txBody>
      </p:sp>
      <p:sp>
        <p:nvSpPr>
          <p:cNvPr id="5" name="Content Placeholder 4"/>
          <p:cNvSpPr>
            <a:spLocks noGrp="1"/>
          </p:cNvSpPr>
          <p:nvPr>
            <p:ph idx="1"/>
          </p:nvPr>
        </p:nvSpPr>
        <p:spPr/>
        <p:txBody>
          <a:bodyPr>
            <a:normAutofit lnSpcReduction="10000"/>
          </a:bodyPr>
          <a:lstStyle/>
          <a:p>
            <a:r>
              <a:rPr lang="en-US" sz="3200" dirty="0" smtClean="0"/>
              <a:t>Figure out what strategies 6</a:t>
            </a:r>
            <a:r>
              <a:rPr lang="en-US" sz="3200" baseline="30000" dirty="0" smtClean="0"/>
              <a:t>th</a:t>
            </a:r>
            <a:r>
              <a:rPr lang="en-US" sz="3200" dirty="0" smtClean="0"/>
              <a:t> grade math teachers can use to increase performance on the Data Analysis and Probability domain.</a:t>
            </a:r>
          </a:p>
          <a:p>
            <a:r>
              <a:rPr lang="en-US" sz="3200" dirty="0" smtClean="0"/>
              <a:t>Figure out what strategies 6</a:t>
            </a:r>
            <a:r>
              <a:rPr lang="en-US" sz="3200" baseline="30000" dirty="0" smtClean="0"/>
              <a:t>th</a:t>
            </a:r>
            <a:r>
              <a:rPr lang="en-US" sz="3200" dirty="0" smtClean="0"/>
              <a:t> grade math teachers can use to increase performance on the Measurement domain.</a:t>
            </a:r>
          </a:p>
          <a:p>
            <a:r>
              <a:rPr lang="en-US" sz="3200" dirty="0" smtClean="0"/>
              <a:t>Find out what strategies 6</a:t>
            </a:r>
            <a:r>
              <a:rPr lang="en-US" sz="3200" baseline="30000" dirty="0" smtClean="0"/>
              <a:t>th</a:t>
            </a:r>
            <a:r>
              <a:rPr lang="en-US" sz="3200" dirty="0" smtClean="0"/>
              <a:t> grade teacher are using in Numbers and Operations and adapt to Data Analysis Probability.</a:t>
            </a:r>
            <a:endParaRPr lang="en-US" sz="3200" dirty="0"/>
          </a:p>
        </p:txBody>
      </p:sp>
      <p:pic>
        <p:nvPicPr>
          <p:cNvPr id="4" name="~PP2731.WAV">
            <a:hlinkClick r:id="" action="ppaction://media"/>
          </p:cNvPr>
          <p:cNvPicPr>
            <a:picLocks noRot="1" noChangeAspect="1"/>
          </p:cNvPicPr>
          <p:nvPr>
            <a:wavAudioFile r:embed="rId1" name="~PP2731.WAV"/>
          </p:nvPr>
        </p:nvPicPr>
        <p:blipFill>
          <a:blip r:embed="rId3" cstate="print"/>
          <a:stretch>
            <a:fillRect/>
          </a:stretch>
        </p:blipFill>
        <p:spPr>
          <a:xfrm>
            <a:off x="11741150" y="6410325"/>
            <a:ext cx="304800" cy="304800"/>
          </a:xfrm>
          <a:prstGeom prst="rect">
            <a:avLst/>
          </a:prstGeom>
        </p:spPr>
      </p:pic>
    </p:spTree>
    <p:extLst>
      <p:ext uri="{BB962C8B-B14F-4D97-AF65-F5344CB8AC3E}">
        <p14:creationId xmlns:p14="http://schemas.microsoft.com/office/powerpoint/2010/main" xmlns="" val="1160959328"/>
      </p:ext>
    </p:extLst>
  </p:cSld>
  <p:clrMapOvr>
    <a:masterClrMapping/>
  </p:clrMapOvr>
  <p:transition spd="med" advTm="3685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normAutofit/>
          </a:bodyPr>
          <a:lstStyle/>
          <a:p>
            <a:pPr>
              <a:buNone/>
            </a:pPr>
            <a:r>
              <a:rPr lang="en-US" sz="2800" dirty="0" smtClean="0"/>
              <a:t>The purpose of this presentation is to present an overview of Willie J. Williams Middle School data. The presentation will include demographic information as well as test scores for the past three years. Strengths and weaknesses will also be highlighted during the presentation. </a:t>
            </a:r>
          </a:p>
          <a:p>
            <a:pPr>
              <a:buNone/>
            </a:pPr>
            <a:endParaRPr lang="en-US" sz="2800" dirty="0"/>
          </a:p>
        </p:txBody>
      </p:sp>
      <p:pic>
        <p:nvPicPr>
          <p:cNvPr id="8" name="~PP2738.WAV">
            <a:hlinkClick r:id="" action="ppaction://media"/>
          </p:cNvPr>
          <p:cNvPicPr>
            <a:picLocks noRot="1" noChangeAspect="1"/>
          </p:cNvPicPr>
          <p:nvPr>
            <a:wavAudioFile r:embed="rId1" name="~PP2738.WAV"/>
          </p:nvPr>
        </p:nvPicPr>
        <p:blipFill>
          <a:blip r:embed="rId3" cstate="print"/>
          <a:stretch>
            <a:fillRect/>
          </a:stretch>
        </p:blipFill>
        <p:spPr>
          <a:xfrm>
            <a:off x="11741150" y="6410325"/>
            <a:ext cx="304800" cy="304800"/>
          </a:xfrm>
          <a:prstGeom prst="rect">
            <a:avLst/>
          </a:prstGeom>
        </p:spPr>
      </p:pic>
    </p:spTree>
  </p:cSld>
  <p:clrMapOvr>
    <a:masterClrMapping/>
  </p:clrMapOvr>
  <p:transition spd="med" advTm="1802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School Demographics – 3 years</a:t>
            </a:r>
            <a:endParaRPr lang="en-US" dirty="0"/>
          </a:p>
        </p:txBody>
      </p:sp>
      <p:graphicFrame>
        <p:nvGraphicFramePr>
          <p:cNvPr id="7" name="Chart 6"/>
          <p:cNvGraphicFramePr/>
          <p:nvPr/>
        </p:nvGraphicFramePr>
        <p:xfrm>
          <a:off x="1065212" y="1676400"/>
          <a:ext cx="7315199" cy="457905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8912225" y="1828800"/>
            <a:ext cx="3276600" cy="1643527"/>
          </a:xfrm>
          <a:prstGeom prst="rect">
            <a:avLst/>
          </a:prstGeom>
          <a:noFill/>
        </p:spPr>
        <p:txBody>
          <a:bodyPr wrap="square" rtlCol="0">
            <a:spAutoFit/>
          </a:bodyPr>
          <a:lstStyle/>
          <a:p>
            <a:pPr>
              <a:lnSpc>
                <a:spcPct val="90000"/>
              </a:lnSpc>
            </a:pPr>
            <a:r>
              <a:rPr lang="en-US" sz="2800" dirty="0" smtClean="0">
                <a:solidFill>
                  <a:schemeClr val="accent2">
                    <a:lumMod val="60000"/>
                    <a:lumOff val="40000"/>
                  </a:schemeClr>
                </a:solidFill>
              </a:rPr>
              <a:t>Total Enrollment:</a:t>
            </a:r>
          </a:p>
          <a:p>
            <a:pPr>
              <a:lnSpc>
                <a:spcPct val="90000"/>
              </a:lnSpc>
            </a:pPr>
            <a:r>
              <a:rPr lang="en-US" sz="2800" dirty="0" smtClean="0">
                <a:solidFill>
                  <a:schemeClr val="accent2">
                    <a:lumMod val="60000"/>
                    <a:lumOff val="40000"/>
                  </a:schemeClr>
                </a:solidFill>
              </a:rPr>
              <a:t>2011-2012:   1347</a:t>
            </a:r>
          </a:p>
          <a:p>
            <a:pPr>
              <a:lnSpc>
                <a:spcPct val="90000"/>
              </a:lnSpc>
            </a:pPr>
            <a:r>
              <a:rPr lang="en-US" sz="2800" dirty="0" smtClean="0">
                <a:solidFill>
                  <a:schemeClr val="accent2">
                    <a:lumMod val="60000"/>
                    <a:lumOff val="40000"/>
                  </a:schemeClr>
                </a:solidFill>
              </a:rPr>
              <a:t>2012-2013:   1384</a:t>
            </a:r>
          </a:p>
          <a:p>
            <a:pPr>
              <a:lnSpc>
                <a:spcPct val="90000"/>
              </a:lnSpc>
            </a:pPr>
            <a:r>
              <a:rPr lang="en-US" sz="2800" dirty="0" smtClean="0">
                <a:solidFill>
                  <a:schemeClr val="accent2">
                    <a:lumMod val="60000"/>
                    <a:lumOff val="40000"/>
                  </a:schemeClr>
                </a:solidFill>
              </a:rPr>
              <a:t>2013-2014:   1387</a:t>
            </a:r>
            <a:endParaRPr lang="en-US" sz="2800" dirty="0">
              <a:solidFill>
                <a:schemeClr val="accent2">
                  <a:lumMod val="60000"/>
                  <a:lumOff val="40000"/>
                </a:schemeClr>
              </a:solidFill>
            </a:endParaRPr>
          </a:p>
        </p:txBody>
      </p:sp>
      <p:pic>
        <p:nvPicPr>
          <p:cNvPr id="12" name="~PP3945.WAV">
            <a:hlinkClick r:id="" action="ppaction://media"/>
          </p:cNvPr>
          <p:cNvPicPr>
            <a:picLocks noRot="1" noChangeAspect="1"/>
          </p:cNvPicPr>
          <p:nvPr>
            <a:wavAudioFile r:embed="rId1" name="~PP3945.WAV"/>
          </p:nvPr>
        </p:nvPicPr>
        <p:blipFill>
          <a:blip r:embed="rId5" cstate="print"/>
          <a:stretch>
            <a:fillRect/>
          </a:stretch>
        </p:blipFill>
        <p:spPr>
          <a:xfrm>
            <a:off x="11741150" y="6410325"/>
            <a:ext cx="304800" cy="304800"/>
          </a:xfrm>
          <a:prstGeom prst="rect">
            <a:avLst/>
          </a:prstGeom>
        </p:spPr>
      </p:pic>
    </p:spTree>
    <p:extLst>
      <p:ext uri="{BB962C8B-B14F-4D97-AF65-F5344CB8AC3E}">
        <p14:creationId xmlns:p14="http://schemas.microsoft.com/office/powerpoint/2010/main" xmlns="" val="2128536031"/>
      </p:ext>
    </p:extLst>
  </p:cSld>
  <p:clrMapOvr>
    <a:masterClrMapping/>
  </p:clrMapOvr>
  <p:transition spd="med" advTm="4207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Williams Middle School Profile Data (2014)</a:t>
            </a:r>
            <a:endParaRPr lang="en-US" dirty="0"/>
          </a:p>
        </p:txBody>
      </p:sp>
      <p:sp>
        <p:nvSpPr>
          <p:cNvPr id="3" name="Text Placeholder 2"/>
          <p:cNvSpPr>
            <a:spLocks noGrp="1"/>
          </p:cNvSpPr>
          <p:nvPr>
            <p:ph type="body" idx="1"/>
          </p:nvPr>
        </p:nvSpPr>
        <p:spPr>
          <a:xfrm>
            <a:off x="1522412" y="1828800"/>
            <a:ext cx="8153399" cy="4038600"/>
          </a:xfrm>
        </p:spPr>
        <p:txBody>
          <a:bodyPr>
            <a:normAutofit/>
          </a:bodyPr>
          <a:lstStyle/>
          <a:p>
            <a:pPr>
              <a:buFont typeface="Arial" pitchFamily="34" charset="0"/>
              <a:buChar char="•"/>
            </a:pPr>
            <a:r>
              <a:rPr lang="en-US" sz="2800" dirty="0" smtClean="0"/>
              <a:t>Economically Disadvantaged students make up  approximately 75% of the school population</a:t>
            </a:r>
          </a:p>
          <a:p>
            <a:pPr>
              <a:buFont typeface="Arial" pitchFamily="34" charset="0"/>
              <a:buChar char="•"/>
            </a:pPr>
            <a:r>
              <a:rPr lang="en-US" sz="2800" dirty="0" smtClean="0"/>
              <a:t>Approximately 21.5% of the students are served by the gifted program</a:t>
            </a:r>
          </a:p>
          <a:p>
            <a:pPr>
              <a:buFont typeface="Arial" pitchFamily="34" charset="0"/>
              <a:buChar char="•"/>
            </a:pPr>
            <a:r>
              <a:rPr lang="en-US" sz="2800" dirty="0" smtClean="0"/>
              <a:t>About 15.9% of students are served through special education</a:t>
            </a:r>
          </a:p>
          <a:p>
            <a:pPr>
              <a:buFont typeface="Arial" pitchFamily="34" charset="0"/>
              <a:buChar char="•"/>
            </a:pPr>
            <a:r>
              <a:rPr lang="en-US" sz="2800" dirty="0" smtClean="0"/>
              <a:t>Approximately 7.2% of students qualify for English Language Learner (EL) services</a:t>
            </a:r>
            <a:endParaRPr lang="en-US" sz="2800" dirty="0"/>
          </a:p>
        </p:txBody>
      </p:sp>
      <p:pic>
        <p:nvPicPr>
          <p:cNvPr id="5" name="~PP1198.WAV">
            <a:hlinkClick r:id="" action="ppaction://media"/>
          </p:cNvPr>
          <p:cNvPicPr>
            <a:picLocks noRot="1" noChangeAspect="1"/>
          </p:cNvPicPr>
          <p:nvPr>
            <a:wavAudioFile r:embed="rId1" name="~PP1198.WAV"/>
          </p:nvPr>
        </p:nvPicPr>
        <p:blipFill>
          <a:blip r:embed="rId3" cstate="print"/>
          <a:stretch>
            <a:fillRect/>
          </a:stretch>
        </p:blipFill>
        <p:spPr>
          <a:xfrm>
            <a:off x="11741150" y="6410325"/>
            <a:ext cx="304800" cy="304800"/>
          </a:xfrm>
          <a:prstGeom prst="rect">
            <a:avLst/>
          </a:prstGeom>
        </p:spPr>
      </p:pic>
    </p:spTree>
    <p:extLst>
      <p:ext uri="{BB962C8B-B14F-4D97-AF65-F5344CB8AC3E}">
        <p14:creationId xmlns:p14="http://schemas.microsoft.com/office/powerpoint/2010/main" xmlns="" val="4135151317"/>
      </p:ext>
    </p:extLst>
  </p:cSld>
  <p:clrMapOvr>
    <a:masterClrMapping/>
  </p:clrMapOvr>
  <p:transition spd="med" advTm="3402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Achievement Data – 6th Grade</a:t>
            </a:r>
            <a:endParaRPr lang="en-US" dirty="0"/>
          </a:p>
        </p:txBody>
      </p:sp>
      <p:graphicFrame>
        <p:nvGraphicFramePr>
          <p:cNvPr id="6" name="Content Placeholder 5" descr="Clustered Column chart"/>
          <p:cNvGraphicFramePr>
            <a:graphicFrameLocks noGrp="1"/>
          </p:cNvGraphicFramePr>
          <p:nvPr>
            <p:ph idx="1"/>
            <p:extLst>
              <p:ext uri="{D42A27DB-BD31-4B8C-83A1-F6EECF244321}">
                <p14:modId xmlns:p14="http://schemas.microsoft.com/office/powerpoint/2010/main" xmlns="" val="761629633"/>
              </p:ext>
            </p:extLst>
          </p:nvPr>
        </p:nvGraphicFramePr>
        <p:xfrm>
          <a:off x="1522413" y="1905000"/>
          <a:ext cx="9143999" cy="42672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P1431.WAV">
            <a:hlinkClick r:id="" action="ppaction://media"/>
          </p:cNvPr>
          <p:cNvPicPr>
            <a:picLocks noRot="1" noChangeAspect="1"/>
          </p:cNvPicPr>
          <p:nvPr>
            <a:wavAudioFile r:embed="rId1" name="~PP1431.WAV"/>
          </p:nvPr>
        </p:nvPicPr>
        <p:blipFill>
          <a:blip r:embed="rId4" cstate="print"/>
          <a:stretch>
            <a:fillRect/>
          </a:stretch>
        </p:blipFill>
        <p:spPr>
          <a:xfrm>
            <a:off x="11741150" y="6410325"/>
            <a:ext cx="304800" cy="304800"/>
          </a:xfrm>
          <a:prstGeom prst="rect">
            <a:avLst/>
          </a:prstGeom>
        </p:spPr>
      </p:pic>
    </p:spTree>
    <p:extLst>
      <p:ext uri="{BB962C8B-B14F-4D97-AF65-F5344CB8AC3E}">
        <p14:creationId xmlns:p14="http://schemas.microsoft.com/office/powerpoint/2010/main" xmlns="" val="3965807363"/>
      </p:ext>
    </p:extLst>
  </p:cSld>
  <p:clrMapOvr>
    <a:masterClrMapping/>
  </p:clrMapOvr>
  <p:transition spd="med" advTm="3700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Achievement Data – 7th Grade</a:t>
            </a:r>
            <a:endParaRPr lang="en-US" dirty="0"/>
          </a:p>
        </p:txBody>
      </p:sp>
      <p:graphicFrame>
        <p:nvGraphicFramePr>
          <p:cNvPr id="6" name="Content Placeholder 5" descr="Clustered Column chart"/>
          <p:cNvGraphicFramePr>
            <a:graphicFrameLocks noGrp="1"/>
          </p:cNvGraphicFramePr>
          <p:nvPr>
            <p:ph idx="1"/>
            <p:extLst>
              <p:ext uri="{D42A27DB-BD31-4B8C-83A1-F6EECF244321}">
                <p14:modId xmlns:p14="http://schemas.microsoft.com/office/powerpoint/2010/main" xmlns="" val="761629633"/>
              </p:ext>
            </p:extLst>
          </p:nvPr>
        </p:nvGraphicFramePr>
        <p:xfrm>
          <a:off x="1522413" y="1905000"/>
          <a:ext cx="9143999" cy="42672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P685.WAV">
            <a:hlinkClick r:id="" action="ppaction://media"/>
          </p:cNvPr>
          <p:cNvPicPr>
            <a:picLocks noRot="1" noChangeAspect="1"/>
          </p:cNvPicPr>
          <p:nvPr>
            <a:wavAudioFile r:embed="rId1" name="~PP685.WAV"/>
          </p:nvPr>
        </p:nvPicPr>
        <p:blipFill>
          <a:blip r:embed="rId4" cstate="print"/>
          <a:stretch>
            <a:fillRect/>
          </a:stretch>
        </p:blipFill>
        <p:spPr>
          <a:xfrm>
            <a:off x="11741150" y="6410325"/>
            <a:ext cx="304800" cy="304800"/>
          </a:xfrm>
          <a:prstGeom prst="rect">
            <a:avLst/>
          </a:prstGeom>
        </p:spPr>
      </p:pic>
    </p:spTree>
    <p:extLst>
      <p:ext uri="{BB962C8B-B14F-4D97-AF65-F5344CB8AC3E}">
        <p14:creationId xmlns:p14="http://schemas.microsoft.com/office/powerpoint/2010/main" xmlns="" val="3965807363"/>
      </p:ext>
    </p:extLst>
  </p:cSld>
  <p:clrMapOvr>
    <a:masterClrMapping/>
  </p:clrMapOvr>
  <p:transition spd="med" advTm="1960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&amp; State Comparison – </a:t>
            </a:r>
            <a:br>
              <a:rPr lang="en-US" dirty="0" smtClean="0"/>
            </a:br>
            <a:r>
              <a:rPr lang="en-US" dirty="0" smtClean="0"/>
              <a:t>6</a:t>
            </a:r>
            <a:r>
              <a:rPr lang="en-US" baseline="30000" dirty="0" smtClean="0"/>
              <a:t>th</a:t>
            </a:r>
            <a:r>
              <a:rPr lang="en-US" dirty="0" smtClean="0"/>
              <a:t> Grade 2014 CRCT Scores</a:t>
            </a:r>
            <a:endParaRPr lang="en-US" dirty="0"/>
          </a:p>
        </p:txBody>
      </p:sp>
      <p:graphicFrame>
        <p:nvGraphicFramePr>
          <p:cNvPr id="4" name="Content Placeholder 3"/>
          <p:cNvGraphicFramePr>
            <a:graphicFrameLocks noGrp="1"/>
          </p:cNvGraphicFramePr>
          <p:nvPr>
            <p:ph idx="1"/>
          </p:nvPr>
        </p:nvGraphicFramePr>
        <p:xfrm>
          <a:off x="1522412" y="2133600"/>
          <a:ext cx="9144000" cy="42672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P4095.WAV">
            <a:hlinkClick r:id="" action="ppaction://media"/>
          </p:cNvPr>
          <p:cNvPicPr>
            <a:picLocks noRot="1" noChangeAspect="1"/>
          </p:cNvPicPr>
          <p:nvPr>
            <a:wavAudioFile r:embed="rId1" name="~PP4095.WAV"/>
          </p:nvPr>
        </p:nvPicPr>
        <p:blipFill>
          <a:blip r:embed="rId4" cstate="print"/>
          <a:stretch>
            <a:fillRect/>
          </a:stretch>
        </p:blipFill>
        <p:spPr>
          <a:xfrm>
            <a:off x="11741150" y="6410325"/>
            <a:ext cx="304800" cy="304800"/>
          </a:xfrm>
          <a:prstGeom prst="rect">
            <a:avLst/>
          </a:prstGeom>
        </p:spPr>
      </p:pic>
    </p:spTree>
  </p:cSld>
  <p:clrMapOvr>
    <a:masterClrMapping/>
  </p:clrMapOvr>
  <p:transition spd="med" advTm="6474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Comparison – </a:t>
            </a:r>
            <a:br>
              <a:rPr lang="en-US" dirty="0" smtClean="0"/>
            </a:br>
            <a:r>
              <a:rPr lang="en-US" dirty="0" smtClean="0"/>
              <a:t>7</a:t>
            </a:r>
            <a:r>
              <a:rPr lang="en-US" baseline="30000" dirty="0" smtClean="0"/>
              <a:t>th</a:t>
            </a:r>
            <a:r>
              <a:rPr lang="en-US" dirty="0" smtClean="0"/>
              <a:t> Grade 2014 CRCT Scores</a:t>
            </a:r>
            <a:endParaRPr lang="en-US" dirty="0"/>
          </a:p>
        </p:txBody>
      </p:sp>
      <p:graphicFrame>
        <p:nvGraphicFramePr>
          <p:cNvPr id="4" name="Content Placeholder 3"/>
          <p:cNvGraphicFramePr>
            <a:graphicFrameLocks noGrp="1"/>
          </p:cNvGraphicFramePr>
          <p:nvPr>
            <p:ph idx="1"/>
          </p:nvPr>
        </p:nvGraphicFramePr>
        <p:xfrm>
          <a:off x="1598612" y="2057400"/>
          <a:ext cx="9144000" cy="42672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P3822.WAV">
            <a:hlinkClick r:id="" action="ppaction://media"/>
          </p:cNvPr>
          <p:cNvPicPr>
            <a:picLocks noRot="1" noChangeAspect="1"/>
          </p:cNvPicPr>
          <p:nvPr>
            <a:wavAudioFile r:embed="rId1" name="~PP3822.WAV"/>
          </p:nvPr>
        </p:nvPicPr>
        <p:blipFill>
          <a:blip r:embed="rId4" cstate="print"/>
          <a:stretch>
            <a:fillRect/>
          </a:stretch>
        </p:blipFill>
        <p:spPr>
          <a:xfrm>
            <a:off x="11741150" y="6410325"/>
            <a:ext cx="304800" cy="304800"/>
          </a:xfrm>
          <a:prstGeom prst="rect">
            <a:avLst/>
          </a:prstGeom>
        </p:spPr>
      </p:pic>
    </p:spTree>
  </p:cSld>
  <p:clrMapOvr>
    <a:masterClrMapping/>
  </p:clrMapOvr>
  <p:transition spd="med" advTm="3238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Area Strengths and Weaknesses – Willie J. Williams Middle School (CRCT)</a:t>
            </a:r>
            <a:endParaRPr lang="en-US" dirty="0"/>
          </a:p>
        </p:txBody>
      </p:sp>
      <p:graphicFrame>
        <p:nvGraphicFramePr>
          <p:cNvPr id="4" name="Content Placeholder 3" descr="Sample table with 3 columns, 4 rows"/>
          <p:cNvGraphicFramePr>
            <a:graphicFrameLocks noGrp="1"/>
          </p:cNvGraphicFramePr>
          <p:nvPr>
            <p:ph sz="half" idx="2"/>
            <p:extLst>
              <p:ext uri="{D42A27DB-BD31-4B8C-83A1-F6EECF244321}">
                <p14:modId xmlns:p14="http://schemas.microsoft.com/office/powerpoint/2010/main" xmlns="" val="114153441"/>
              </p:ext>
            </p:extLst>
          </p:nvPr>
        </p:nvGraphicFramePr>
        <p:xfrm>
          <a:off x="1674811" y="1905000"/>
          <a:ext cx="9067802" cy="4419600"/>
        </p:xfrm>
        <a:graphic>
          <a:graphicData uri="http://schemas.openxmlformats.org/drawingml/2006/table">
            <a:tbl>
              <a:tblPr firstRow="1" bandRow="1">
                <a:tableStyleId>{6E25E649-3F16-4E02-A733-19D2CDBF48F0}</a:tableStyleId>
              </a:tblPr>
              <a:tblGrid>
                <a:gridCol w="4533901">
                  <a:extLst>
                    <a:ext uri="{9D8B030D-6E8A-4147-A177-3AD203B41FA5}">
                      <a16:colId xmlns:a16="http://schemas.microsoft.com/office/drawing/2014/main" xmlns="" val="4065196441"/>
                    </a:ext>
                  </a:extLst>
                </a:gridCol>
                <a:gridCol w="4533901">
                  <a:extLst>
                    <a:ext uri="{9D8B030D-6E8A-4147-A177-3AD203B41FA5}">
                      <a16:colId xmlns:a16="http://schemas.microsoft.com/office/drawing/2014/main" xmlns="" val="3449265577"/>
                    </a:ext>
                  </a:extLst>
                </a:gridCol>
              </a:tblGrid>
              <a:tr h="1473200">
                <a:tc>
                  <a:txBody>
                    <a:bodyPr/>
                    <a:lstStyle/>
                    <a:p>
                      <a:pPr algn="ctr"/>
                      <a:r>
                        <a:rPr lang="en-US" b="1" dirty="0" smtClean="0"/>
                        <a:t>Strengths</a:t>
                      </a:r>
                      <a:endParaRPr lang="en-US" b="1" dirty="0"/>
                    </a:p>
                  </a:txBody>
                  <a:tcPr anchor="ctr"/>
                </a:tc>
                <a:tc>
                  <a:txBody>
                    <a:bodyPr/>
                    <a:lstStyle/>
                    <a:p>
                      <a:pPr algn="ctr"/>
                      <a:r>
                        <a:rPr lang="en-US" b="1" dirty="0" smtClean="0"/>
                        <a:t>Weaknesses</a:t>
                      </a:r>
                      <a:endParaRPr lang="en-US" b="1" dirty="0"/>
                    </a:p>
                  </a:txBody>
                  <a:tcPr anchor="ctr"/>
                </a:tc>
                <a:extLst>
                  <a:ext uri="{0D108BD9-81ED-4DB2-BD59-A6C34878D82A}">
                    <a16:rowId xmlns:a16="http://schemas.microsoft.com/office/drawing/2014/main" xmlns="" val="459040841"/>
                  </a:ext>
                </a:extLst>
              </a:tr>
              <a:tr h="1473200">
                <a:tc>
                  <a:txBody>
                    <a:bodyPr/>
                    <a:lstStyle/>
                    <a:p>
                      <a:pPr algn="l">
                        <a:buFont typeface="Wingdings" pitchFamily="2" charset="2"/>
                        <a:buChar char="v"/>
                      </a:pPr>
                      <a:r>
                        <a:rPr lang="en-US" b="1" dirty="0" smtClean="0"/>
                        <a:t>Reading is</a:t>
                      </a:r>
                      <a:r>
                        <a:rPr lang="en-US" b="1" baseline="0" dirty="0" smtClean="0"/>
                        <a:t> a strength in both 6</a:t>
                      </a:r>
                      <a:r>
                        <a:rPr lang="en-US" b="1" baseline="30000" dirty="0" smtClean="0"/>
                        <a:t>th</a:t>
                      </a:r>
                      <a:r>
                        <a:rPr lang="en-US" b="1" baseline="0" dirty="0" smtClean="0"/>
                        <a:t> and 7</a:t>
                      </a:r>
                      <a:r>
                        <a:rPr lang="en-US" b="1" baseline="30000" dirty="0" smtClean="0"/>
                        <a:t>th</a:t>
                      </a:r>
                      <a:r>
                        <a:rPr lang="en-US" b="1" baseline="0" dirty="0" smtClean="0"/>
                        <a:t> grade. 90% or more students have met or exceeded each of the three years recorded.</a:t>
                      </a:r>
                      <a:endParaRPr lang="en-US" b="1" dirty="0"/>
                    </a:p>
                  </a:txBody>
                  <a:tcPr anchor="ctr"/>
                </a:tc>
                <a:tc>
                  <a:txBody>
                    <a:bodyPr/>
                    <a:lstStyle/>
                    <a:p>
                      <a:pPr algn="l">
                        <a:buFont typeface="Wingdings" pitchFamily="2" charset="2"/>
                        <a:buChar char="v"/>
                      </a:pPr>
                      <a:r>
                        <a:rPr lang="en-US" b="1" dirty="0" smtClean="0"/>
                        <a:t>Science has been a weakness</a:t>
                      </a:r>
                      <a:r>
                        <a:rPr lang="en-US" b="1" baseline="0" dirty="0" smtClean="0"/>
                        <a:t> in 6</a:t>
                      </a:r>
                      <a:r>
                        <a:rPr lang="en-US" b="1" baseline="30000" dirty="0" smtClean="0"/>
                        <a:t>th</a:t>
                      </a:r>
                      <a:r>
                        <a:rPr lang="en-US" b="1" baseline="0" dirty="0" smtClean="0"/>
                        <a:t> grade for the past three years. (72%, 65%, 71%)</a:t>
                      </a:r>
                      <a:endParaRPr lang="en-US" b="1" dirty="0"/>
                    </a:p>
                  </a:txBody>
                  <a:tcPr anchor="ctr"/>
                </a:tc>
                <a:extLst>
                  <a:ext uri="{0D108BD9-81ED-4DB2-BD59-A6C34878D82A}">
                    <a16:rowId xmlns:a16="http://schemas.microsoft.com/office/drawing/2014/main" xmlns="" val="1516811093"/>
                  </a:ext>
                </a:extLst>
              </a:tr>
              <a:tr h="1473200">
                <a:tc>
                  <a:txBody>
                    <a:bodyPr/>
                    <a:lstStyle/>
                    <a:p>
                      <a:pPr algn="l">
                        <a:buFont typeface="Wingdings" pitchFamily="2" charset="2"/>
                        <a:buChar char="v"/>
                      </a:pPr>
                      <a:r>
                        <a:rPr lang="en-US" b="1" dirty="0" smtClean="0"/>
                        <a:t>Language</a:t>
                      </a:r>
                      <a:r>
                        <a:rPr lang="en-US" b="1" baseline="0" dirty="0" smtClean="0"/>
                        <a:t> Arts is a strength in both 6</a:t>
                      </a:r>
                      <a:r>
                        <a:rPr lang="en-US" b="1" baseline="30000" dirty="0" smtClean="0"/>
                        <a:t>th</a:t>
                      </a:r>
                      <a:r>
                        <a:rPr lang="en-US" b="1" baseline="0" dirty="0" smtClean="0"/>
                        <a:t> and 7</a:t>
                      </a:r>
                      <a:r>
                        <a:rPr lang="en-US" b="1" baseline="30000" dirty="0" smtClean="0"/>
                        <a:t>th</a:t>
                      </a:r>
                      <a:r>
                        <a:rPr lang="en-US" b="1" baseline="0" dirty="0" smtClean="0"/>
                        <a:t> grade. 86% or more students have met or exceeded each of the three years recorded.</a:t>
                      </a:r>
                      <a:endParaRPr lang="en-US" b="1" dirty="0"/>
                    </a:p>
                  </a:txBody>
                  <a:tcPr anchor="ctr"/>
                </a:tc>
                <a:tc>
                  <a:txBody>
                    <a:bodyPr/>
                    <a:lstStyle/>
                    <a:p>
                      <a:pPr algn="l">
                        <a:buFont typeface="Wingdings" pitchFamily="2" charset="2"/>
                        <a:buChar char="v"/>
                      </a:pPr>
                      <a:r>
                        <a:rPr lang="en-US" b="1" dirty="0" smtClean="0"/>
                        <a:t>Math has been a weakness in 6</a:t>
                      </a:r>
                      <a:r>
                        <a:rPr lang="en-US" b="1" baseline="30000" dirty="0" smtClean="0"/>
                        <a:t>th</a:t>
                      </a:r>
                      <a:r>
                        <a:rPr lang="en-US" b="1" dirty="0" smtClean="0"/>
                        <a:t> grade for the past three years.</a:t>
                      </a:r>
                      <a:r>
                        <a:rPr lang="en-US" b="1" baseline="0" dirty="0" smtClean="0"/>
                        <a:t> (79%, 75%, 74%).</a:t>
                      </a:r>
                      <a:endParaRPr lang="en-US" b="1" dirty="0"/>
                    </a:p>
                  </a:txBody>
                  <a:tcPr anchor="ctr"/>
                </a:tc>
                <a:extLst>
                  <a:ext uri="{0D108BD9-81ED-4DB2-BD59-A6C34878D82A}">
                    <a16:rowId xmlns:a16="http://schemas.microsoft.com/office/drawing/2014/main" xmlns="" val="4108110770"/>
                  </a:ext>
                </a:extLst>
              </a:tr>
            </a:tbl>
          </a:graphicData>
        </a:graphic>
      </p:graphicFrame>
      <p:pic>
        <p:nvPicPr>
          <p:cNvPr id="5" name="~PP1977.WAV">
            <a:hlinkClick r:id="" action="ppaction://media"/>
          </p:cNvPr>
          <p:cNvPicPr>
            <a:picLocks noRot="1" noChangeAspect="1"/>
          </p:cNvPicPr>
          <p:nvPr>
            <a:wavAudioFile r:embed="rId1" name="~PP1977.WAV"/>
          </p:nvPr>
        </p:nvPicPr>
        <p:blipFill>
          <a:blip r:embed="rId3" cstate="print"/>
          <a:stretch>
            <a:fillRect/>
          </a:stretch>
        </p:blipFill>
        <p:spPr>
          <a:xfrm>
            <a:off x="11741150" y="6410325"/>
            <a:ext cx="304800" cy="304800"/>
          </a:xfrm>
          <a:prstGeom prst="rect">
            <a:avLst/>
          </a:prstGeom>
        </p:spPr>
      </p:pic>
    </p:spTree>
    <p:extLst>
      <p:ext uri="{BB962C8B-B14F-4D97-AF65-F5344CB8AC3E}">
        <p14:creationId xmlns:p14="http://schemas.microsoft.com/office/powerpoint/2010/main" xmlns="" val="223730991"/>
      </p:ext>
    </p:extLst>
  </p:cSld>
  <p:clrMapOvr>
    <a:masterClrMapping/>
  </p:clrMapOvr>
  <p:transition spd="med" advTm="799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611</TotalTime>
  <Words>623</Words>
  <Application>Microsoft Office PowerPoint</Application>
  <PresentationFormat>Custom</PresentationFormat>
  <Paragraphs>60</Paragraphs>
  <Slides>17</Slides>
  <Notes>2</Notes>
  <HiddenSlides>0</HiddenSlides>
  <MMClips>17</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Chalkboard 16x9</vt:lpstr>
      <vt:lpstr>Data Overview</vt:lpstr>
      <vt:lpstr>Purpose</vt:lpstr>
      <vt:lpstr>School Demographics – 3 years</vt:lpstr>
      <vt:lpstr>Williams Middle School Profile Data (2014)</vt:lpstr>
      <vt:lpstr>Student Achievement Data – 6th Grade</vt:lpstr>
      <vt:lpstr>Student Achievement Data – 7th Grade</vt:lpstr>
      <vt:lpstr>School &amp; State Comparison –  6th Grade 2014 CRCT Scores</vt:lpstr>
      <vt:lpstr>State Comparison –  7th Grade 2014 CRCT Scores</vt:lpstr>
      <vt:lpstr>Content Area Strengths and Weaknesses – Willie J. Williams Middle School (CRCT)</vt:lpstr>
      <vt:lpstr>6th Grade Math Subgroups – Meeting or Exceeding Standards on CRCT</vt:lpstr>
      <vt:lpstr>6th Grade Math Subgroups – Meeting or Exceeding Standards on CRCT</vt:lpstr>
      <vt:lpstr>6th Grade Science Subgroups – Meeting or Exceeding Standards on CRCT</vt:lpstr>
      <vt:lpstr>6th Grade Science Subgroups – Meeting or Exceeding Standards on CRCT</vt:lpstr>
      <vt:lpstr>Weakness Focus –  6th Grade Math or Science? </vt:lpstr>
      <vt:lpstr>6th Grade Mathematics by Domain  2014 CRCT Data – Williams Middle School</vt:lpstr>
      <vt:lpstr>Observations on 6th Grade Math Domains on CRCT Data at Williams Middle School (2104)</vt:lpstr>
      <vt:lpstr>What can we do?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Shana</dc:creator>
  <cp:lastModifiedBy>Heather Brown</cp:lastModifiedBy>
  <cp:revision>43</cp:revision>
  <dcterms:created xsi:type="dcterms:W3CDTF">2014-04-17T22:18:44Z</dcterms:created>
  <dcterms:modified xsi:type="dcterms:W3CDTF">2014-07-16T02:53:20Z</dcterms:modified>
</cp:coreProperties>
</file>